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812518" y="1151381"/>
            <a:ext cx="6553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151"/>
          <p:cNvSpPr txBox="1">
            <a:spLocks noChangeArrowheads="1"/>
          </p:cNvSpPr>
          <p:nvPr/>
        </p:nvSpPr>
        <p:spPr bwMode="auto">
          <a:xfrm>
            <a:off x="56356" y="25594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err="1" smtClean="0">
                <a:latin typeface="HP001 4 hàng" pitchFamily="34" charset="0"/>
                <a:cs typeface="Times New Roman" pitchFamily="18" charset="0"/>
              </a:rPr>
              <a:t>Thứ</a:t>
            </a:r>
            <a:r>
              <a:rPr lang="en-US" sz="3200" b="1" dirty="0" smtClean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HP001 4 hàng" pitchFamily="34" charset="0"/>
                <a:cs typeface="Times New Roman" pitchFamily="18" charset="0"/>
              </a:rPr>
              <a:t>tư</a:t>
            </a:r>
            <a:r>
              <a:rPr lang="en-US" sz="3200" b="1" dirty="0" smtClean="0">
                <a:latin typeface="HP001 4 hàng" pitchFamily="34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latin typeface="HP001 4 hàng" pitchFamily="34" charset="0"/>
                <a:cs typeface="Times New Roman" pitchFamily="18" charset="0"/>
              </a:rPr>
              <a:t>ngày</a:t>
            </a:r>
            <a:r>
              <a:rPr lang="en-US" sz="3200" b="1" dirty="0" smtClean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HP001 4 hàng" pitchFamily="34" charset="0"/>
                <a:cs typeface="Times New Roman" pitchFamily="18" charset="0"/>
              </a:rPr>
              <a:t>29</a:t>
            </a:r>
            <a:r>
              <a:rPr lang="en-US" sz="3200" b="1" dirty="0" smtClean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HP001 4 hàng" pitchFamily="34" charset="0"/>
                <a:cs typeface="Times New Roman" pitchFamily="18" charset="0"/>
              </a:rPr>
              <a:t>tháng</a:t>
            </a:r>
            <a:r>
              <a:rPr lang="en-US" sz="3200" b="1" dirty="0" smtClean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>
                <a:latin typeface="HP001 4 hàng" pitchFamily="34" charset="0"/>
                <a:cs typeface="Times New Roman" pitchFamily="18" charset="0"/>
              </a:rPr>
              <a:t>9</a:t>
            </a:r>
            <a:r>
              <a:rPr lang="en-US" sz="3200" b="1" dirty="0" smtClean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HP001 4 hàng" pitchFamily="34" charset="0"/>
                <a:cs typeface="Times New Roman" pitchFamily="18" charset="0"/>
              </a:rPr>
              <a:t>năm</a:t>
            </a:r>
            <a:r>
              <a:rPr lang="en-US" sz="3200" b="1" dirty="0" smtClean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HP001 4 hàng" pitchFamily="34" charset="0"/>
                <a:cs typeface="Times New Roman" pitchFamily="18" charset="0"/>
              </a:rPr>
              <a:t>2021</a:t>
            </a:r>
            <a:endParaRPr lang="en-US" sz="3200" b="1" dirty="0">
              <a:latin typeface="HP001 4 hàng" pitchFamily="34" charset="0"/>
              <a:cs typeface="Times New Roman" pitchFamily="18" charset="0"/>
            </a:endParaRPr>
          </a:p>
        </p:txBody>
      </p:sp>
      <p:sp>
        <p:nvSpPr>
          <p:cNvPr id="6" name="Text Box 152"/>
          <p:cNvSpPr txBox="1">
            <a:spLocks noChangeArrowheads="1"/>
          </p:cNvSpPr>
          <p:nvPr/>
        </p:nvSpPr>
        <p:spPr bwMode="auto">
          <a:xfrm>
            <a:off x="3733799" y="1151380"/>
            <a:ext cx="148431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err="1" smtClean="0">
                <a:latin typeface="HP001 4 hàng" pitchFamily="34" charset="0"/>
                <a:cs typeface="Times New Roman" pitchFamily="18" charset="0"/>
              </a:rPr>
              <a:t>Toán</a:t>
            </a:r>
            <a:endParaRPr lang="en-US" sz="3200" b="1" dirty="0">
              <a:latin typeface="HP001 4 hàng" pitchFamily="34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276600" y="990600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923787" y="1399816"/>
            <a:ext cx="172753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err="1" smtClean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ô</a:t>
            </a:r>
            <a:r>
              <a:rPr lang="en-US" sz="3000" b="1" dirty="0" err="1" smtClean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n</a:t>
            </a:r>
            <a:r>
              <a:rPr lang="en-US" sz="3000" b="1" dirty="0" smtClean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tập</a:t>
            </a:r>
            <a:endParaRPr lang="en-US" sz="3000" b="1" dirty="0">
              <a:solidFill>
                <a:srgbClr val="FF0000"/>
              </a:solidFill>
              <a:latin typeface="HP001 4 hàng" pitchFamily="34" charset="0"/>
              <a:cs typeface="Times New Roman" pitchFamily="18" charset="0"/>
            </a:endParaRPr>
          </a:p>
        </p:txBody>
      </p:sp>
      <p:sp>
        <p:nvSpPr>
          <p:cNvPr id="9" name="Rectangle 35"/>
          <p:cNvSpPr>
            <a:spLocks noChangeArrowheads="1"/>
          </p:cNvSpPr>
          <p:nvPr/>
        </p:nvSpPr>
        <p:spPr bwMode="auto">
          <a:xfrm>
            <a:off x="930505" y="3275013"/>
            <a:ext cx="860707" cy="152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56 </a:t>
            </a:r>
          </a:p>
          <a:p>
            <a:pPr eaLnBrk="1" hangingPunct="1"/>
            <a:r>
              <a:rPr lang="en-US" altLang="en-US" sz="3200" b="1" dirty="0" smtClean="0">
                <a:latin typeface="Times New Roman" pitchFamily="18" charset="0"/>
                <a:cs typeface="Times New Roman" pitchFamily="18" charset="0"/>
              </a:rPr>
              <a:t>16</a:t>
            </a:r>
            <a:endParaRPr lang="en-US" alt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51"/>
          <p:cNvSpPr>
            <a:spLocks noChangeArrowheads="1"/>
          </p:cNvSpPr>
          <p:nvPr/>
        </p:nvSpPr>
        <p:spPr bwMode="auto">
          <a:xfrm>
            <a:off x="957107" y="4573588"/>
            <a:ext cx="595313" cy="45720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53"/>
          <p:cNvSpPr>
            <a:spLocks noChangeArrowheads="1"/>
          </p:cNvSpPr>
          <p:nvPr/>
        </p:nvSpPr>
        <p:spPr bwMode="auto">
          <a:xfrm>
            <a:off x="2568293" y="3275013"/>
            <a:ext cx="1219200" cy="152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74 </a:t>
            </a:r>
          </a:p>
          <a:p>
            <a:pPr eaLnBrk="1" hangingPunct="1"/>
            <a:r>
              <a:rPr lang="en-US" altLang="en-US" sz="3200" b="1" dirty="0" smtClean="0">
                <a:latin typeface="Times New Roman" pitchFamily="18" charset="0"/>
                <a:cs typeface="Times New Roman" pitchFamily="18" charset="0"/>
              </a:rPr>
              <a:t>25</a:t>
            </a:r>
            <a:endParaRPr lang="en-US" alt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54"/>
          <p:cNvSpPr>
            <a:spLocks noChangeArrowheads="1"/>
          </p:cNvSpPr>
          <p:nvPr/>
        </p:nvSpPr>
        <p:spPr bwMode="auto">
          <a:xfrm>
            <a:off x="3982755" y="3275013"/>
            <a:ext cx="1219200" cy="152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93 </a:t>
            </a:r>
          </a:p>
          <a:p>
            <a:pPr eaLnBrk="1" hangingPunct="1"/>
            <a:r>
              <a:rPr lang="en-US" altLang="en-US" sz="3200" b="1" dirty="0" smtClean="0">
                <a:latin typeface="Times New Roman" pitchFamily="18" charset="0"/>
                <a:cs typeface="Times New Roman" pitchFamily="18" charset="0"/>
              </a:rPr>
              <a:t>32</a:t>
            </a:r>
            <a:endParaRPr lang="en-US" alt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58"/>
          <p:cNvSpPr>
            <a:spLocks noChangeArrowheads="1"/>
          </p:cNvSpPr>
          <p:nvPr/>
        </p:nvSpPr>
        <p:spPr bwMode="auto">
          <a:xfrm>
            <a:off x="2559459" y="4592638"/>
            <a:ext cx="609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99</a:t>
            </a:r>
            <a:endParaRPr lang="en-US" alt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58"/>
          <p:cNvSpPr>
            <a:spLocks noChangeArrowheads="1"/>
          </p:cNvSpPr>
          <p:nvPr/>
        </p:nvSpPr>
        <p:spPr bwMode="auto">
          <a:xfrm>
            <a:off x="3800193" y="4583113"/>
            <a:ext cx="838200" cy="5334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alt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54"/>
          <p:cNvSpPr>
            <a:spLocks noChangeArrowheads="1"/>
          </p:cNvSpPr>
          <p:nvPr/>
        </p:nvSpPr>
        <p:spPr bwMode="auto">
          <a:xfrm>
            <a:off x="5343243" y="3263901"/>
            <a:ext cx="1219200" cy="152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altLang="en-US" sz="3200" b="1" dirty="0" smtClean="0">
                <a:latin typeface="Times New Roman" pitchFamily="18" charset="0"/>
                <a:cs typeface="Times New Roman" pitchFamily="18" charset="0"/>
              </a:rPr>
              <a:t>8 </a:t>
            </a:r>
            <a:endParaRPr lang="en-US" altLang="en-US" sz="32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32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en-US" alt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58"/>
          <p:cNvSpPr>
            <a:spLocks noChangeArrowheads="1"/>
          </p:cNvSpPr>
          <p:nvPr/>
        </p:nvSpPr>
        <p:spPr bwMode="auto">
          <a:xfrm>
            <a:off x="5254343" y="4624388"/>
            <a:ext cx="838200" cy="5334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41</a:t>
            </a:r>
            <a:endParaRPr lang="en-US" alt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310869" y="2448580"/>
            <a:ext cx="274796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0070C0"/>
                </a:solidFill>
                <a:latin typeface="HP001 4 hàng" pitchFamily="34" charset="0"/>
                <a:cs typeface="Times New Roman" pitchFamily="18" charset="0"/>
              </a:rPr>
              <a:t>  </a:t>
            </a:r>
            <a:r>
              <a:rPr lang="en-US" altLang="en-US" b="1" dirty="0" err="1">
                <a:solidFill>
                  <a:srgbClr val="0070C0"/>
                </a:solidFill>
                <a:latin typeface="HP001 4 hàng" pitchFamily="34" charset="0"/>
                <a:cs typeface="Times New Roman" pitchFamily="18" charset="0"/>
              </a:rPr>
              <a:t>Bài</a:t>
            </a:r>
            <a:r>
              <a:rPr lang="en-US" altLang="en-US" b="1" dirty="0">
                <a:solidFill>
                  <a:srgbClr val="0070C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altLang="en-US" b="1" dirty="0" smtClean="0">
                <a:solidFill>
                  <a:srgbClr val="0070C0"/>
                </a:solidFill>
                <a:latin typeface="HP001 4 hàng" pitchFamily="34" charset="0"/>
                <a:cs typeface="Times New Roman" pitchFamily="18" charset="0"/>
              </a:rPr>
              <a:t>1: </a:t>
            </a:r>
            <a:r>
              <a:rPr lang="en-US" altLang="en-US" b="1" dirty="0" err="1" smtClean="0">
                <a:solidFill>
                  <a:srgbClr val="0070C0"/>
                </a:solidFill>
                <a:latin typeface="HP001 4 hàng" pitchFamily="34" charset="0"/>
                <a:cs typeface="Times New Roman" pitchFamily="18" charset="0"/>
              </a:rPr>
              <a:t>Tính</a:t>
            </a:r>
            <a:endParaRPr lang="en-US" altLang="en-US" b="1" dirty="0">
              <a:solidFill>
                <a:srgbClr val="0070C0"/>
              </a:solidFill>
              <a:latin typeface="HP001 4 hàng" pitchFamily="34" charset="0"/>
              <a:cs typeface="Times New Roman" pitchFamily="18" charset="0"/>
            </a:endParaRPr>
          </a:p>
        </p:txBody>
      </p:sp>
      <p:sp>
        <p:nvSpPr>
          <p:cNvPr id="18" name="Rectangle 54"/>
          <p:cNvSpPr>
            <a:spLocks noChangeArrowheads="1"/>
          </p:cNvSpPr>
          <p:nvPr/>
        </p:nvSpPr>
        <p:spPr bwMode="auto">
          <a:xfrm>
            <a:off x="6926953" y="3306610"/>
            <a:ext cx="795620" cy="152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64 </a:t>
            </a:r>
          </a:p>
          <a:p>
            <a:pPr eaLnBrk="1" hangingPunct="1"/>
            <a:r>
              <a:rPr lang="en-US" altLang="en-US" sz="3200" b="1" dirty="0" smtClean="0">
                <a:latin typeface="Times New Roman" pitchFamily="18" charset="0"/>
                <a:cs typeface="Times New Roman" pitchFamily="18" charset="0"/>
              </a:rPr>
              <a:t>26</a:t>
            </a:r>
            <a:endParaRPr lang="en-US" alt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58"/>
          <p:cNvSpPr>
            <a:spLocks noChangeArrowheads="1"/>
          </p:cNvSpPr>
          <p:nvPr/>
        </p:nvSpPr>
        <p:spPr bwMode="auto">
          <a:xfrm>
            <a:off x="6756118" y="4597401"/>
            <a:ext cx="838200" cy="5334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alt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54"/>
          <p:cNvSpPr>
            <a:spLocks noChangeArrowheads="1"/>
          </p:cNvSpPr>
          <p:nvPr/>
        </p:nvSpPr>
        <p:spPr bwMode="auto">
          <a:xfrm>
            <a:off x="8310280" y="3278188"/>
            <a:ext cx="811213" cy="152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altLang="en-US" sz="3200" b="1" dirty="0" smtClean="0">
                <a:latin typeface="Times New Roman" pitchFamily="18" charset="0"/>
                <a:cs typeface="Times New Roman" pitchFamily="18" charset="0"/>
              </a:rPr>
              <a:t>89 </a:t>
            </a:r>
            <a:endParaRPr lang="en-US" altLang="en-US" sz="32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23</a:t>
            </a:r>
          </a:p>
        </p:txBody>
      </p:sp>
      <p:sp>
        <p:nvSpPr>
          <p:cNvPr id="21" name="Rectangle 58"/>
          <p:cNvSpPr>
            <a:spLocks noChangeArrowheads="1"/>
          </p:cNvSpPr>
          <p:nvPr/>
        </p:nvSpPr>
        <p:spPr bwMode="auto">
          <a:xfrm>
            <a:off x="8099834" y="4583268"/>
            <a:ext cx="838200" cy="5334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66</a:t>
            </a:r>
            <a:endParaRPr lang="en-US" alt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Line 46"/>
          <p:cNvSpPr>
            <a:spLocks noChangeShapeType="1"/>
          </p:cNvSpPr>
          <p:nvPr/>
        </p:nvSpPr>
        <p:spPr bwMode="auto">
          <a:xfrm>
            <a:off x="8214134" y="4573588"/>
            <a:ext cx="6096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46"/>
          <p:cNvSpPr>
            <a:spLocks noChangeShapeType="1"/>
          </p:cNvSpPr>
          <p:nvPr/>
        </p:nvSpPr>
        <p:spPr bwMode="auto">
          <a:xfrm>
            <a:off x="6880378" y="4537333"/>
            <a:ext cx="6096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46"/>
          <p:cNvSpPr>
            <a:spLocks noChangeShapeType="1"/>
          </p:cNvSpPr>
          <p:nvPr/>
        </p:nvSpPr>
        <p:spPr bwMode="auto">
          <a:xfrm>
            <a:off x="5406408" y="4545422"/>
            <a:ext cx="6096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46"/>
          <p:cNvSpPr>
            <a:spLocks noChangeShapeType="1"/>
          </p:cNvSpPr>
          <p:nvPr/>
        </p:nvSpPr>
        <p:spPr bwMode="auto">
          <a:xfrm>
            <a:off x="3934848" y="4520842"/>
            <a:ext cx="6096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46"/>
          <p:cNvSpPr>
            <a:spLocks noChangeShapeType="1"/>
          </p:cNvSpPr>
          <p:nvPr/>
        </p:nvSpPr>
        <p:spPr bwMode="auto">
          <a:xfrm>
            <a:off x="2449230" y="4579016"/>
            <a:ext cx="6096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46"/>
          <p:cNvSpPr>
            <a:spLocks noChangeShapeType="1"/>
          </p:cNvSpPr>
          <p:nvPr/>
        </p:nvSpPr>
        <p:spPr bwMode="auto">
          <a:xfrm>
            <a:off x="942820" y="4550493"/>
            <a:ext cx="6096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Rectangle 47"/>
          <p:cNvSpPr>
            <a:spLocks noChangeArrowheads="1"/>
          </p:cNvSpPr>
          <p:nvPr/>
        </p:nvSpPr>
        <p:spPr bwMode="auto">
          <a:xfrm>
            <a:off x="8061734" y="3747782"/>
            <a:ext cx="3048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altLang="en-US" sz="3200" dirty="0">
                <a:latin typeface="Tahoma" pitchFamily="34" charset="0"/>
                <a:cs typeface="Tahoma" pitchFamily="34" charset="0"/>
              </a:rPr>
              <a:t>-</a:t>
            </a:r>
          </a:p>
        </p:txBody>
      </p:sp>
      <p:sp>
        <p:nvSpPr>
          <p:cNvPr id="29" name="Rectangle 47"/>
          <p:cNvSpPr>
            <a:spLocks noChangeArrowheads="1"/>
          </p:cNvSpPr>
          <p:nvPr/>
        </p:nvSpPr>
        <p:spPr bwMode="auto">
          <a:xfrm>
            <a:off x="6549051" y="3746501"/>
            <a:ext cx="377902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altLang="en-US" sz="3200" dirty="0">
                <a:latin typeface="Tahoma" pitchFamily="34" charset="0"/>
                <a:cs typeface="Tahoma" pitchFamily="34" charset="0"/>
              </a:rPr>
              <a:t>+</a:t>
            </a:r>
            <a:endParaRPr lang="en-US" altLang="en-US" sz="3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0" name="Rectangle 47"/>
          <p:cNvSpPr>
            <a:spLocks noChangeArrowheads="1"/>
          </p:cNvSpPr>
          <p:nvPr/>
        </p:nvSpPr>
        <p:spPr bwMode="auto">
          <a:xfrm>
            <a:off x="5105500" y="3746501"/>
            <a:ext cx="3048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altLang="en-US" sz="3200" dirty="0">
                <a:latin typeface="Tahoma" pitchFamily="34" charset="0"/>
                <a:cs typeface="Tahoma" pitchFamily="34" charset="0"/>
              </a:rPr>
              <a:t>-</a:t>
            </a:r>
          </a:p>
        </p:txBody>
      </p:sp>
      <p:sp>
        <p:nvSpPr>
          <p:cNvPr id="31" name="Rectangle 47"/>
          <p:cNvSpPr>
            <a:spLocks noChangeArrowheads="1"/>
          </p:cNvSpPr>
          <p:nvPr/>
        </p:nvSpPr>
        <p:spPr bwMode="auto">
          <a:xfrm>
            <a:off x="3771387" y="3713778"/>
            <a:ext cx="3048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altLang="en-US" sz="3200" dirty="0">
                <a:latin typeface="Tahoma" pitchFamily="34" charset="0"/>
                <a:cs typeface="Tahoma" pitchFamily="34" charset="0"/>
              </a:rPr>
              <a:t>-</a:t>
            </a:r>
          </a:p>
        </p:txBody>
      </p:sp>
      <p:sp>
        <p:nvSpPr>
          <p:cNvPr id="32" name="Rectangle 47"/>
          <p:cNvSpPr>
            <a:spLocks noChangeArrowheads="1"/>
          </p:cNvSpPr>
          <p:nvPr/>
        </p:nvSpPr>
        <p:spPr bwMode="auto">
          <a:xfrm>
            <a:off x="2250127" y="3713778"/>
            <a:ext cx="398205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altLang="en-US" sz="3200" dirty="0">
                <a:latin typeface="Tahoma" pitchFamily="34" charset="0"/>
                <a:cs typeface="Tahoma" pitchFamily="34" charset="0"/>
              </a:rPr>
              <a:t>+</a:t>
            </a:r>
            <a:endParaRPr lang="en-US" altLang="en-US" sz="3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3" name="Rectangle 47"/>
          <p:cNvSpPr>
            <a:spLocks noChangeArrowheads="1"/>
          </p:cNvSpPr>
          <p:nvPr/>
        </p:nvSpPr>
        <p:spPr bwMode="auto">
          <a:xfrm>
            <a:off x="660118" y="3713778"/>
            <a:ext cx="3048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altLang="en-US" sz="3200" dirty="0">
                <a:latin typeface="Tahoma" pitchFamily="34" charset="0"/>
                <a:cs typeface="Tahoma" pitchFamily="34" charset="0"/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749295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 animBg="1"/>
      <p:bldP spid="14" grpId="0" animBg="1"/>
      <p:bldP spid="16" grpId="0" animBg="1"/>
      <p:bldP spid="19" grpId="0" animBg="1"/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7"/>
            <a:ext cx="9144000" cy="1269017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24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cải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Hân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cải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Hân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cải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1543655"/>
            <a:ext cx="2743200" cy="6096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2128681"/>
            <a:ext cx="2743200" cy="6096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2590799"/>
            <a:ext cx="2743200" cy="6096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Hân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81000" y="3047998"/>
            <a:ext cx="3707990" cy="6096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Hân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419600" y="2153256"/>
            <a:ext cx="2743200" cy="6096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24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cải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419600" y="2625203"/>
            <a:ext cx="2743200" cy="6096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cải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419600" y="3072573"/>
            <a:ext cx="2743200" cy="6096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cải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28"/>
          <p:cNvSpPr txBox="1">
            <a:spLocks noChangeArrowheads="1"/>
          </p:cNvSpPr>
          <p:nvPr/>
        </p:nvSpPr>
        <p:spPr bwMode="auto">
          <a:xfrm>
            <a:off x="2488790" y="3926836"/>
            <a:ext cx="1600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u="sng" dirty="0" err="1">
                <a:latin typeface="HP001 4 hàng" pitchFamily="34" charset="0"/>
                <a:cs typeface="Times New Roman" pitchFamily="18" charset="0"/>
              </a:rPr>
              <a:t>Bài</a:t>
            </a:r>
            <a:r>
              <a:rPr lang="en-US" sz="2800" b="1" u="sng" dirty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800" b="1" u="sng" dirty="0" err="1">
                <a:latin typeface="HP001 4 hàng" pitchFamily="34" charset="0"/>
                <a:cs typeface="Times New Roman" pitchFamily="18" charset="0"/>
              </a:rPr>
              <a:t>giải</a:t>
            </a:r>
            <a:endParaRPr lang="en-US" sz="2800" b="1" u="sng" dirty="0">
              <a:latin typeface="HP001 4 hàng" pitchFamily="34" charset="0"/>
              <a:cs typeface="Times New Roman" pitchFamily="18" charset="0"/>
            </a:endParaRPr>
          </a:p>
        </p:txBody>
      </p:sp>
      <p:sp>
        <p:nvSpPr>
          <p:cNvPr id="12" name="Text Box 32"/>
          <p:cNvSpPr txBox="1">
            <a:spLocks noChangeArrowheads="1"/>
          </p:cNvSpPr>
          <p:nvPr/>
        </p:nvSpPr>
        <p:spPr bwMode="auto">
          <a:xfrm>
            <a:off x="1368015" y="4418960"/>
            <a:ext cx="66817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smtClean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HP001 4 hàng" pitchFamily="34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HP001 4 hàng" pitchFamily="34" charset="0"/>
                <a:cs typeface="Times New Roman" pitchFamily="18" charset="0"/>
              </a:rPr>
              <a:t>cây</a:t>
            </a:r>
            <a:r>
              <a:rPr lang="en-US" sz="2800" b="1" dirty="0" smtClean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HP001 4 hàng" pitchFamily="34" charset="0"/>
                <a:cs typeface="Times New Roman" pitchFamily="18" charset="0"/>
              </a:rPr>
              <a:t>cải</a:t>
            </a:r>
            <a:r>
              <a:rPr lang="en-US" sz="2800" b="1" dirty="0" smtClean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HP001 4 hàng" pitchFamily="34" charset="0"/>
                <a:cs typeface="Times New Roman" pitchFamily="18" charset="0"/>
              </a:rPr>
              <a:t>mẹ</a:t>
            </a:r>
            <a:r>
              <a:rPr lang="en-US" sz="2800" b="1" dirty="0" smtClean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HP001 4 hàng" pitchFamily="34" charset="0"/>
                <a:cs typeface="Times New Roman" pitchFamily="18" charset="0"/>
              </a:rPr>
              <a:t>và</a:t>
            </a:r>
            <a:r>
              <a:rPr lang="en-US" sz="2800" b="1" dirty="0" smtClean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HP001 4 hàng" pitchFamily="34" charset="0"/>
                <a:cs typeface="Times New Roman" pitchFamily="18" charset="0"/>
              </a:rPr>
              <a:t>Hân</a:t>
            </a:r>
            <a:r>
              <a:rPr lang="en-US" sz="2800" b="1" dirty="0" smtClean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HP001 4 hàng" pitchFamily="34" charset="0"/>
                <a:cs typeface="Times New Roman" pitchFamily="18" charset="0"/>
              </a:rPr>
              <a:t>trồng</a:t>
            </a:r>
            <a:r>
              <a:rPr lang="en-US" sz="2800" b="1" dirty="0" smtClean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HP001 4 hàng" pitchFamily="34" charset="0"/>
                <a:cs typeface="Times New Roman" pitchFamily="18" charset="0"/>
              </a:rPr>
              <a:t>được</a:t>
            </a:r>
            <a:r>
              <a:rPr lang="en-US" sz="2800" b="1" dirty="0" smtClean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HP001 4 hàng" pitchFamily="34" charset="0"/>
                <a:cs typeface="Times New Roman" pitchFamily="18" charset="0"/>
              </a:rPr>
              <a:t>là</a:t>
            </a:r>
            <a:r>
              <a:rPr lang="en-US" sz="2800" b="1" dirty="0" smtClean="0">
                <a:latin typeface="HP001 4 hàng" pitchFamily="34" charset="0"/>
                <a:cs typeface="Times New Roman" pitchFamily="18" charset="0"/>
              </a:rPr>
              <a:t>:</a:t>
            </a:r>
            <a:endParaRPr lang="en-US" sz="2800" b="1" dirty="0">
              <a:latin typeface="HP001 4 hàng" pitchFamily="34" charset="0"/>
              <a:cs typeface="Times New Roman" pitchFamily="18" charset="0"/>
            </a:endParaRPr>
          </a:p>
        </p:txBody>
      </p:sp>
      <p:sp>
        <p:nvSpPr>
          <p:cNvPr id="13" name="Text Box 33"/>
          <p:cNvSpPr txBox="1">
            <a:spLocks noChangeArrowheads="1"/>
          </p:cNvSpPr>
          <p:nvPr/>
        </p:nvSpPr>
        <p:spPr bwMode="auto">
          <a:xfrm>
            <a:off x="1953803" y="4907910"/>
            <a:ext cx="566619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smtClean="0">
                <a:latin typeface="HP001 4 hàng" pitchFamily="34" charset="0"/>
                <a:cs typeface="Times New Roman" pitchFamily="18" charset="0"/>
              </a:rPr>
              <a:t>24 </a:t>
            </a:r>
            <a:r>
              <a:rPr lang="en-US" sz="2800" b="1" dirty="0" smtClean="0">
                <a:latin typeface="HP001 4 hàng" pitchFamily="34" charset="0"/>
                <a:cs typeface="Times New Roman" pitchFamily="18" charset="0"/>
              </a:rPr>
              <a:t>+ </a:t>
            </a:r>
            <a:r>
              <a:rPr lang="en-US" sz="2800" b="1" dirty="0" smtClean="0">
                <a:latin typeface="HP001 4 hàng" pitchFamily="34" charset="0"/>
                <a:cs typeface="Times New Roman" pitchFamily="18" charset="0"/>
              </a:rPr>
              <a:t>5 </a:t>
            </a:r>
            <a:r>
              <a:rPr lang="en-US" sz="2800" b="1" dirty="0" smtClean="0">
                <a:latin typeface="HP001 4 hàng" pitchFamily="34" charset="0"/>
                <a:cs typeface="Times New Roman" pitchFamily="18" charset="0"/>
              </a:rPr>
              <a:t>= </a:t>
            </a:r>
            <a:r>
              <a:rPr lang="en-US" sz="2800" b="1" dirty="0" smtClean="0">
                <a:latin typeface="HP001 4 hàng" pitchFamily="34" charset="0"/>
                <a:cs typeface="Times New Roman" pitchFamily="18" charset="0"/>
              </a:rPr>
              <a:t>29 </a:t>
            </a:r>
            <a:r>
              <a:rPr lang="en-US" sz="2800" b="1" dirty="0" smtClean="0">
                <a:latin typeface="HP001 4 hàng" pitchFamily="34" charset="0"/>
                <a:cs typeface="Times New Roman" pitchFamily="18" charset="0"/>
              </a:rPr>
              <a:t>( </a:t>
            </a:r>
            <a:r>
              <a:rPr lang="en-US" sz="2800" b="1" dirty="0" err="1" smtClean="0">
                <a:latin typeface="HP001 4 hàng" pitchFamily="34" charset="0"/>
                <a:cs typeface="Times New Roman" pitchFamily="18" charset="0"/>
              </a:rPr>
              <a:t>cây</a:t>
            </a:r>
            <a:r>
              <a:rPr lang="en-US" sz="2800" b="1" dirty="0" smtClean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HP001 4 hàng" pitchFamily="34" charset="0"/>
                <a:cs typeface="Times New Roman" pitchFamily="18" charset="0"/>
              </a:rPr>
              <a:t>cải</a:t>
            </a:r>
            <a:r>
              <a:rPr lang="en-US" sz="2800" b="1" dirty="0" smtClean="0">
                <a:latin typeface="HP001 4 hàng" pitchFamily="34" charset="0"/>
                <a:cs typeface="Times New Roman" pitchFamily="18" charset="0"/>
              </a:rPr>
              <a:t>)</a:t>
            </a:r>
            <a:endParaRPr lang="en-US" sz="2800" b="1" dirty="0">
              <a:latin typeface="HP001 4 hàng" pitchFamily="34" charset="0"/>
              <a:cs typeface="Times New Roman" pitchFamily="18" charset="0"/>
            </a:endParaRPr>
          </a:p>
        </p:txBody>
      </p:sp>
      <p:sp>
        <p:nvSpPr>
          <p:cNvPr id="14" name="Text Box 34"/>
          <p:cNvSpPr txBox="1">
            <a:spLocks noChangeArrowheads="1"/>
          </p:cNvSpPr>
          <p:nvPr/>
        </p:nvSpPr>
        <p:spPr bwMode="auto">
          <a:xfrm>
            <a:off x="2264952" y="5425435"/>
            <a:ext cx="535504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latin typeface="HP001 4 hàng" pitchFamily="34" charset="0"/>
                <a:cs typeface="Times New Roman" pitchFamily="18" charset="0"/>
              </a:rPr>
              <a:t>Đáp</a:t>
            </a:r>
            <a:r>
              <a:rPr lang="en-US" sz="2800" b="1" dirty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4 hàng" pitchFamily="34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HP001 4 hàng" pitchFamily="34" charset="0"/>
                <a:cs typeface="Times New Roman" pitchFamily="18" charset="0"/>
              </a:rPr>
              <a:t>: </a:t>
            </a:r>
            <a:r>
              <a:rPr lang="en-US" sz="2800" b="1" dirty="0" smtClean="0">
                <a:latin typeface="HP001 4 hàng" pitchFamily="34" charset="0"/>
                <a:cs typeface="Times New Roman" pitchFamily="18" charset="0"/>
              </a:rPr>
              <a:t>29 </a:t>
            </a:r>
            <a:r>
              <a:rPr lang="en-US" sz="2800" b="1" dirty="0" err="1" smtClean="0">
                <a:latin typeface="HP001 4 hàng" pitchFamily="34" charset="0"/>
                <a:cs typeface="Times New Roman" pitchFamily="18" charset="0"/>
              </a:rPr>
              <a:t>cây</a:t>
            </a:r>
            <a:r>
              <a:rPr lang="en-US" sz="2800" b="1" dirty="0" smtClean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HP001 4 hàng" pitchFamily="34" charset="0"/>
                <a:cs typeface="Times New Roman" pitchFamily="18" charset="0"/>
              </a:rPr>
              <a:t>cải</a:t>
            </a:r>
            <a:r>
              <a:rPr lang="en-US" sz="2800" b="1" dirty="0" smtClean="0">
                <a:latin typeface="HP001 4 hàng" pitchFamily="34" charset="0"/>
                <a:cs typeface="Times New Roman" pitchFamily="18" charset="0"/>
              </a:rPr>
              <a:t>.</a:t>
            </a:r>
            <a:endParaRPr lang="en-US" sz="2800" b="1" dirty="0">
              <a:latin typeface="HP001 4 hàng" pitchFamily="34" charset="0"/>
              <a:cs typeface="Times New Roman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529815" y="4445948"/>
            <a:ext cx="838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368015" y="4445948"/>
            <a:ext cx="0" cy="16500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368015" y="6096000"/>
            <a:ext cx="762358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280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0" r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7"/>
            <a:ext cx="9144000" cy="1269017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 :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ngoại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nuôi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30 con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vịt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xiêm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16 con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vịt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bầu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ngoại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nuôi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vịt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1543655"/>
            <a:ext cx="2743200" cy="6096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2128681"/>
            <a:ext cx="2743200" cy="6096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Vịt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xiêm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2590799"/>
            <a:ext cx="2743200" cy="6096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Vịt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bầu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81000" y="3047998"/>
            <a:ext cx="3707990" cy="6096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ngoại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419600" y="2153256"/>
            <a:ext cx="2743200" cy="6096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30 con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419600" y="2625203"/>
            <a:ext cx="2743200" cy="6096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16 con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419600" y="3072573"/>
            <a:ext cx="2743200" cy="6096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vịt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28"/>
          <p:cNvSpPr txBox="1">
            <a:spLocks noChangeArrowheads="1"/>
          </p:cNvSpPr>
          <p:nvPr/>
        </p:nvSpPr>
        <p:spPr bwMode="auto">
          <a:xfrm>
            <a:off x="2488790" y="3926836"/>
            <a:ext cx="1600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u="sng" dirty="0" err="1">
                <a:latin typeface="HP001 4 hàng" pitchFamily="34" charset="0"/>
                <a:cs typeface="Times New Roman" pitchFamily="18" charset="0"/>
              </a:rPr>
              <a:t>Bài</a:t>
            </a:r>
            <a:r>
              <a:rPr lang="en-US" sz="2800" b="1" u="sng" dirty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800" b="1" u="sng" dirty="0" err="1">
                <a:latin typeface="HP001 4 hàng" pitchFamily="34" charset="0"/>
                <a:cs typeface="Times New Roman" pitchFamily="18" charset="0"/>
              </a:rPr>
              <a:t>giải</a:t>
            </a:r>
            <a:endParaRPr lang="en-US" sz="2800" b="1" u="sng" dirty="0">
              <a:latin typeface="HP001 4 hàng" pitchFamily="34" charset="0"/>
              <a:cs typeface="Times New Roman" pitchFamily="18" charset="0"/>
            </a:endParaRPr>
          </a:p>
        </p:txBody>
      </p:sp>
      <p:sp>
        <p:nvSpPr>
          <p:cNvPr id="12" name="Text Box 32"/>
          <p:cNvSpPr txBox="1">
            <a:spLocks noChangeArrowheads="1"/>
          </p:cNvSpPr>
          <p:nvPr/>
        </p:nvSpPr>
        <p:spPr bwMode="auto">
          <a:xfrm>
            <a:off x="1368015" y="4418960"/>
            <a:ext cx="66817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smtClean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HP001 4 hàng" pitchFamily="34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HP001 4 hàng" pitchFamily="34" charset="0"/>
                <a:cs typeface="Times New Roman" pitchFamily="18" charset="0"/>
              </a:rPr>
              <a:t>con </a:t>
            </a:r>
            <a:r>
              <a:rPr lang="en-US" sz="2800" b="1" dirty="0" err="1" smtClean="0">
                <a:latin typeface="HP001 4 hàng" pitchFamily="34" charset="0"/>
                <a:cs typeface="Times New Roman" pitchFamily="18" charset="0"/>
              </a:rPr>
              <a:t>vịt</a:t>
            </a:r>
            <a:r>
              <a:rPr lang="en-US" sz="2800" b="1" dirty="0" smtClean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HP001 4 hàng" pitchFamily="34" charset="0"/>
                <a:cs typeface="Times New Roman" pitchFamily="18" charset="0"/>
              </a:rPr>
              <a:t>nhà</a:t>
            </a:r>
            <a:r>
              <a:rPr lang="en-US" sz="2800" b="1" dirty="0" smtClean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HP001 4 hàng" pitchFamily="34" charset="0"/>
                <a:cs typeface="Times New Roman" pitchFamily="18" charset="0"/>
              </a:rPr>
              <a:t>ngoại</a:t>
            </a:r>
            <a:r>
              <a:rPr lang="en-US" sz="2800" b="1" dirty="0" smtClean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HP001 4 hàng" pitchFamily="34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HP001 4 hàng" pitchFamily="34" charset="0"/>
                <a:cs typeface="Times New Roman" pitchFamily="18" charset="0"/>
              </a:rPr>
              <a:t>tất</a:t>
            </a:r>
            <a:r>
              <a:rPr lang="en-US" sz="2800" b="1" dirty="0" smtClean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HP001 4 hàng" pitchFamily="34" charset="0"/>
                <a:cs typeface="Times New Roman" pitchFamily="18" charset="0"/>
              </a:rPr>
              <a:t>cả</a:t>
            </a:r>
            <a:r>
              <a:rPr lang="en-US" sz="2800" b="1" dirty="0" smtClean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HP001 4 hàng" pitchFamily="34" charset="0"/>
                <a:cs typeface="Times New Roman" pitchFamily="18" charset="0"/>
              </a:rPr>
              <a:t>là</a:t>
            </a:r>
            <a:r>
              <a:rPr lang="en-US" sz="2800" b="1" dirty="0" smtClean="0">
                <a:latin typeface="HP001 4 hàng" pitchFamily="34" charset="0"/>
                <a:cs typeface="Times New Roman" pitchFamily="18" charset="0"/>
              </a:rPr>
              <a:t>:</a:t>
            </a:r>
            <a:endParaRPr lang="en-US" sz="2800" b="1" dirty="0">
              <a:latin typeface="HP001 4 hàng" pitchFamily="34" charset="0"/>
              <a:cs typeface="Times New Roman" pitchFamily="18" charset="0"/>
            </a:endParaRPr>
          </a:p>
        </p:txBody>
      </p:sp>
      <p:sp>
        <p:nvSpPr>
          <p:cNvPr id="13" name="Text Box 33"/>
          <p:cNvSpPr txBox="1">
            <a:spLocks noChangeArrowheads="1"/>
          </p:cNvSpPr>
          <p:nvPr/>
        </p:nvSpPr>
        <p:spPr bwMode="auto">
          <a:xfrm>
            <a:off x="1953803" y="4907910"/>
            <a:ext cx="566619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smtClean="0">
                <a:latin typeface="HP001 4 hàng" pitchFamily="34" charset="0"/>
                <a:cs typeface="Times New Roman" pitchFamily="18" charset="0"/>
              </a:rPr>
              <a:t>…………………………………………………….</a:t>
            </a:r>
            <a:endParaRPr lang="en-US" sz="2800" b="1" dirty="0">
              <a:latin typeface="HP001 4 hàng" pitchFamily="34" charset="0"/>
              <a:cs typeface="Times New Roman" pitchFamily="18" charset="0"/>
            </a:endParaRPr>
          </a:p>
        </p:txBody>
      </p:sp>
      <p:sp>
        <p:nvSpPr>
          <p:cNvPr id="14" name="Text Box 34"/>
          <p:cNvSpPr txBox="1">
            <a:spLocks noChangeArrowheads="1"/>
          </p:cNvSpPr>
          <p:nvPr/>
        </p:nvSpPr>
        <p:spPr bwMode="auto">
          <a:xfrm>
            <a:off x="2245288" y="5425435"/>
            <a:ext cx="535504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smtClean="0">
                <a:latin typeface="HP001 4 hàng" pitchFamily="34" charset="0"/>
                <a:cs typeface="Times New Roman" pitchFamily="18" charset="0"/>
              </a:rPr>
              <a:t>……………………………………</a:t>
            </a:r>
            <a:endParaRPr lang="en-US" sz="2800" b="1" dirty="0">
              <a:latin typeface="HP001 4 hàng" pitchFamily="34" charset="0"/>
              <a:cs typeface="Times New Roman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529815" y="4445948"/>
            <a:ext cx="838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368015" y="4445948"/>
            <a:ext cx="0" cy="16500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368015" y="6096000"/>
            <a:ext cx="762358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3829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7"/>
            <a:ext cx="9144000" cy="1269017"/>
          </a:xfrm>
        </p:spPr>
        <p:txBody>
          <a:bodyPr>
            <a:normAutofit fontScale="90000"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3: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Na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37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mượn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22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Na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1543655"/>
            <a:ext cx="2743200" cy="6096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2128681"/>
            <a:ext cx="2743200" cy="6096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Na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2590799"/>
            <a:ext cx="3048000" cy="6096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Na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mượn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81000" y="3047998"/>
            <a:ext cx="3707990" cy="6096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Na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419600" y="2153256"/>
            <a:ext cx="2743200" cy="6096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37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truyện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419600" y="2625203"/>
            <a:ext cx="2743200" cy="6096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22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truyện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419600" y="3072573"/>
            <a:ext cx="2743200" cy="6096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28"/>
          <p:cNvSpPr txBox="1">
            <a:spLocks noChangeArrowheads="1"/>
          </p:cNvSpPr>
          <p:nvPr/>
        </p:nvSpPr>
        <p:spPr bwMode="auto">
          <a:xfrm>
            <a:off x="2488790" y="3926836"/>
            <a:ext cx="1600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u="sng" dirty="0" err="1">
                <a:latin typeface="HP001 4 hàng" pitchFamily="34" charset="0"/>
                <a:cs typeface="Times New Roman" pitchFamily="18" charset="0"/>
              </a:rPr>
              <a:t>Bài</a:t>
            </a:r>
            <a:r>
              <a:rPr lang="en-US" sz="2800" b="1" u="sng" dirty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800" b="1" u="sng" dirty="0" err="1">
                <a:latin typeface="HP001 4 hàng" pitchFamily="34" charset="0"/>
                <a:cs typeface="Times New Roman" pitchFamily="18" charset="0"/>
              </a:rPr>
              <a:t>giải</a:t>
            </a:r>
            <a:endParaRPr lang="en-US" sz="2800" b="1" u="sng" dirty="0">
              <a:latin typeface="HP001 4 hàng" pitchFamily="34" charset="0"/>
              <a:cs typeface="Times New Roman" pitchFamily="18" charset="0"/>
            </a:endParaRPr>
          </a:p>
        </p:txBody>
      </p:sp>
      <p:sp>
        <p:nvSpPr>
          <p:cNvPr id="12" name="Text Box 32"/>
          <p:cNvSpPr txBox="1">
            <a:spLocks noChangeArrowheads="1"/>
          </p:cNvSpPr>
          <p:nvPr/>
        </p:nvSpPr>
        <p:spPr bwMode="auto">
          <a:xfrm>
            <a:off x="1368015" y="4418960"/>
            <a:ext cx="66817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smtClean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HP001 4 hàng" pitchFamily="34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HP001 4 hàng" pitchFamily="34" charset="0"/>
                <a:cs typeface="Times New Roman" pitchFamily="18" charset="0"/>
              </a:rPr>
              <a:t>quyển</a:t>
            </a:r>
            <a:r>
              <a:rPr lang="en-US" sz="2800" b="1" dirty="0" smtClean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HP001 4 hàng" pitchFamily="34" charset="0"/>
                <a:cs typeface="Times New Roman" pitchFamily="18" charset="0"/>
              </a:rPr>
              <a:t>truyện</a:t>
            </a:r>
            <a:r>
              <a:rPr lang="en-US" sz="2800" b="1" dirty="0" smtClean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HP001 4 hàng" pitchFamily="34" charset="0"/>
                <a:cs typeface="Times New Roman" pitchFamily="18" charset="0"/>
              </a:rPr>
              <a:t>chị</a:t>
            </a:r>
            <a:r>
              <a:rPr lang="en-US" sz="2800" b="1" dirty="0" smtClean="0">
                <a:latin typeface="HP001 4 hàng" pitchFamily="34" charset="0"/>
                <a:cs typeface="Times New Roman" pitchFamily="18" charset="0"/>
              </a:rPr>
              <a:t> Na </a:t>
            </a:r>
            <a:r>
              <a:rPr lang="en-US" sz="2800" b="1" dirty="0" err="1" smtClean="0">
                <a:latin typeface="HP001 4 hàng" pitchFamily="34" charset="0"/>
                <a:cs typeface="Times New Roman" pitchFamily="18" charset="0"/>
              </a:rPr>
              <a:t>còn</a:t>
            </a:r>
            <a:r>
              <a:rPr lang="en-US" sz="2800" b="1" dirty="0" smtClean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HP001 4 hàng" pitchFamily="34" charset="0"/>
                <a:cs typeface="Times New Roman" pitchFamily="18" charset="0"/>
              </a:rPr>
              <a:t>lại</a:t>
            </a:r>
            <a:r>
              <a:rPr lang="en-US" sz="2800" b="1" dirty="0" smtClean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HP001 4 hàng" pitchFamily="34" charset="0"/>
                <a:cs typeface="Times New Roman" pitchFamily="18" charset="0"/>
              </a:rPr>
              <a:t>là</a:t>
            </a:r>
            <a:r>
              <a:rPr lang="en-US" sz="2800" b="1" dirty="0" smtClean="0">
                <a:latin typeface="HP001 4 hàng" pitchFamily="34" charset="0"/>
                <a:cs typeface="Times New Roman" pitchFamily="18" charset="0"/>
              </a:rPr>
              <a:t>:</a:t>
            </a:r>
            <a:endParaRPr lang="en-US" sz="2800" b="1" dirty="0">
              <a:latin typeface="HP001 4 hàng" pitchFamily="34" charset="0"/>
              <a:cs typeface="Times New Roman" pitchFamily="18" charset="0"/>
            </a:endParaRPr>
          </a:p>
        </p:txBody>
      </p:sp>
      <p:sp>
        <p:nvSpPr>
          <p:cNvPr id="13" name="Text Box 33"/>
          <p:cNvSpPr txBox="1">
            <a:spLocks noChangeArrowheads="1"/>
          </p:cNvSpPr>
          <p:nvPr/>
        </p:nvSpPr>
        <p:spPr bwMode="auto">
          <a:xfrm>
            <a:off x="1953803" y="4907910"/>
            <a:ext cx="566619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smtClean="0">
                <a:latin typeface="HP001 4 hàng" pitchFamily="34" charset="0"/>
                <a:cs typeface="Times New Roman" pitchFamily="18" charset="0"/>
              </a:rPr>
              <a:t>…………………………………………………….</a:t>
            </a:r>
            <a:endParaRPr lang="en-US" sz="2800" b="1" dirty="0">
              <a:latin typeface="HP001 4 hàng" pitchFamily="34" charset="0"/>
              <a:cs typeface="Times New Roman" pitchFamily="18" charset="0"/>
            </a:endParaRPr>
          </a:p>
        </p:txBody>
      </p:sp>
      <p:sp>
        <p:nvSpPr>
          <p:cNvPr id="14" name="Text Box 34"/>
          <p:cNvSpPr txBox="1">
            <a:spLocks noChangeArrowheads="1"/>
          </p:cNvSpPr>
          <p:nvPr/>
        </p:nvSpPr>
        <p:spPr bwMode="auto">
          <a:xfrm>
            <a:off x="2264952" y="5425435"/>
            <a:ext cx="535504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smtClean="0">
                <a:latin typeface="HP001 4 hàng" pitchFamily="34" charset="0"/>
                <a:cs typeface="Times New Roman" pitchFamily="18" charset="0"/>
              </a:rPr>
              <a:t>………………………………………</a:t>
            </a:r>
            <a:endParaRPr lang="en-US" sz="2800" b="1" dirty="0">
              <a:latin typeface="HP001 4 hàng" pitchFamily="34" charset="0"/>
              <a:cs typeface="Times New Roman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529815" y="4445948"/>
            <a:ext cx="838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368015" y="4445948"/>
            <a:ext cx="0" cy="16500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368015" y="6096000"/>
            <a:ext cx="762358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018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191</Words>
  <Application>Microsoft Office PowerPoint</Application>
  <PresentationFormat>On-screen Show (4:3)</PresentationFormat>
  <Paragraphs>64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Mẫu: Mẹ trồng được 24 cây cải, Hân trồng phụ mẹ được 5 cây cải. Hỏi mẹ và Hân trồng được bao nhiêu cây cải?</vt:lpstr>
      <vt:lpstr>Bài 2 : Nhà ngoại nuôi 30 con vịt xiêm và 16 con vịt bầu. Hỏi nhà ngoại có nuôi tất cả bao nhiêu con vịt?</vt:lpstr>
      <vt:lpstr>Câu 3: Chị Na có 37 quyển truyện tranh, chị cho bạn mượn 22 quyển. Hỏi chị Na còn lại mấy quyển truyện tranh?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6</cp:revision>
  <dcterms:created xsi:type="dcterms:W3CDTF">2006-08-16T00:00:00Z</dcterms:created>
  <dcterms:modified xsi:type="dcterms:W3CDTF">2021-09-28T11:47:54Z</dcterms:modified>
</cp:coreProperties>
</file>