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2" r:id="rId4"/>
  </p:sldMasterIdLst>
  <p:notesMasterIdLst>
    <p:notesMasterId r:id="rId26"/>
  </p:notesMasterIdLst>
  <p:sldIdLst>
    <p:sldId id="285" r:id="rId5"/>
    <p:sldId id="286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84" r:id="rId17"/>
    <p:sldId id="269" r:id="rId18"/>
    <p:sldId id="270" r:id="rId19"/>
    <p:sldId id="271" r:id="rId20"/>
    <p:sldId id="272" r:id="rId21"/>
    <p:sldId id="273" r:id="rId22"/>
    <p:sldId id="288" r:id="rId23"/>
    <p:sldId id="290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360815" y="2701636"/>
            <a:ext cx="65421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4800" b="1" i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ea typeface="字魂17号-萌趣果冻体"/>
              <a:cs typeface="+mj-lt"/>
              <a:sym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0140" y="1301115"/>
            <a:ext cx="8424545" cy="387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070" y="878205"/>
            <a:ext cx="9980930" cy="445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74295"/>
            <a:ext cx="2575560" cy="1003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90" y="1077595"/>
            <a:ext cx="9175750" cy="57035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99530" y="366141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79210" y="422910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99530" y="4807585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80810" y="5375275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70650" y="599440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6" grpId="0" bldLvl="0" animBg="1"/>
      <p:bldP spid="16" grpId="1" animBg="1"/>
      <p:bldP spid="18" grpId="0" bldLvl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0"/>
            <a:ext cx="9740900" cy="502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5110480"/>
            <a:ext cx="8850630" cy="9829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88460" y="55784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57695" y="56165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37090" y="55784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30" y="6210935"/>
            <a:ext cx="5158740" cy="51054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393940" y="6177280"/>
            <a:ext cx="4259580" cy="5067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Hộp C nặng nhất, hộp A nhẹ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75" y="257810"/>
            <a:ext cx="7981950" cy="2113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3525" y="3195320"/>
            <a:ext cx="4057015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12 kg + 23 kg = 35 kg</a:t>
            </a:r>
          </a:p>
          <a:p>
            <a:pPr algn="ctr"/>
            <a:r>
              <a:rPr lang="en-US" sz="3200"/>
              <a:t>42 kg - 30 kg = 12 kg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22140" y="3205480"/>
            <a:ext cx="3823970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45 kg + 20 kg = 65 kg</a:t>
            </a:r>
          </a:p>
          <a:p>
            <a:pPr algn="ctr"/>
            <a:r>
              <a:rPr lang="en-US" sz="3200"/>
              <a:t>13 kg - 9 kg = 4 kg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8030" y="3195320"/>
            <a:ext cx="3743325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9 kg + 7 kg = 16 kg</a:t>
            </a:r>
          </a:p>
          <a:p>
            <a:pPr algn="ctr"/>
            <a:r>
              <a:rPr lang="en-US" sz="3200"/>
              <a:t>60 kg - 40 kg = 20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860" y="109220"/>
            <a:ext cx="9899015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30" y="4214495"/>
            <a:ext cx="4688840" cy="13709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53070" y="4290695"/>
            <a:ext cx="4965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95540" y="4899660"/>
            <a:ext cx="4965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ldLvl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845" y="265430"/>
            <a:ext cx="9508490" cy="287464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80360" y="3782695"/>
            <a:ext cx="7616825" cy="21710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Tổng số ki-lô-gam thóc của hai bao khóc là:</a:t>
            </a:r>
          </a:p>
          <a:p>
            <a:pPr algn="ctr"/>
            <a:r>
              <a:rPr lang="en-US" sz="3600"/>
              <a:t>30 + 50 = 80 (kg)</a:t>
            </a:r>
          </a:p>
          <a:p>
            <a:pPr algn="ctr"/>
            <a:r>
              <a:rPr lang="en-US" sz="3600"/>
              <a:t>Đáp số: 80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15" y="184150"/>
            <a:ext cx="10914380" cy="42951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10205" y="4827905"/>
            <a:ext cx="6552565" cy="1318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a. Rô-bốt B nặng: 32 + 2 = 34 (kg)</a:t>
            </a:r>
          </a:p>
          <a:p>
            <a:pPr algn="ctr"/>
            <a:r>
              <a:rPr lang="en-US" sz="3200"/>
              <a:t>b. Rô-bốt C nặng: 32 - 2 = 30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83357" y="1151382"/>
            <a:ext cx="873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1"/>
          <p:cNvSpPr txBox="1">
            <a:spLocks noChangeArrowheads="1"/>
          </p:cNvSpPr>
          <p:nvPr/>
        </p:nvSpPr>
        <p:spPr bwMode="auto">
          <a:xfrm>
            <a:off x="75141" y="255941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2021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 Box 152"/>
          <p:cNvSpPr txBox="1">
            <a:spLocks noChangeArrowheads="1"/>
          </p:cNvSpPr>
          <p:nvPr/>
        </p:nvSpPr>
        <p:spPr bwMode="auto">
          <a:xfrm>
            <a:off x="4978399" y="1151381"/>
            <a:ext cx="1979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68800" y="9906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816" y="1736155"/>
            <a:ext cx="1211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15: Ki –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lô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- gam</a:t>
            </a:r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-318029" y="2524172"/>
            <a:ext cx="125719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1: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Tính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theo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mẫu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): </a:t>
            </a:r>
            <a:endParaRPr lang="en-US" altLang="en-US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-318030" y="3136450"/>
            <a:ext cx="57405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Mẫu</a:t>
            </a:r>
            <a:r>
              <a:rPr lang="en-US" altLang="en-US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b="1" dirty="0" smtClean="0">
                <a:latin typeface="HP001 4 hàng" pitchFamily="34" charset="0"/>
                <a:cs typeface="Times New Roman" pitchFamily="18" charset="0"/>
              </a:rPr>
              <a:t>5 kg + 4 kg = 9 kg</a:t>
            </a:r>
            <a:endParaRPr lang="en-US" altLang="en-US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2610" y="3779795"/>
            <a:ext cx="43002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HP001 4 hàng" pitchFamily="34" charset="0"/>
                <a:cs typeface="Times New Roman" pitchFamily="18" charset="0"/>
              </a:rPr>
              <a:t>12 kg + 23 kg=</a:t>
            </a:r>
            <a:endParaRPr lang="en-US" altLang="en-US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973749" y="3794120"/>
            <a:ext cx="460361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HP001 4 hàng" pitchFamily="34" charset="0"/>
                <a:cs typeface="Times New Roman" pitchFamily="18" charset="0"/>
              </a:rPr>
              <a:t>42 kg – 30 kg =</a:t>
            </a:r>
            <a:endParaRPr lang="en-US" altLang="en-US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02610" y="4308579"/>
            <a:ext cx="461992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HP001 4 hàng" pitchFamily="34" charset="0"/>
                <a:cs typeface="Times New Roman" pitchFamily="18" charset="0"/>
              </a:rPr>
              <a:t>9 kg + 7 kg =</a:t>
            </a:r>
            <a:endParaRPr lang="en-US" altLang="en-US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27865" y="4278993"/>
            <a:ext cx="464949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HP001 4 hàng" pitchFamily="34" charset="0"/>
                <a:cs typeface="Times New Roman" pitchFamily="18" charset="0"/>
              </a:rPr>
              <a:t>13 kg – 9 kg =</a:t>
            </a:r>
            <a:endParaRPr lang="en-US" altLang="en-US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18937" y="3805476"/>
            <a:ext cx="29497" cy="1357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29618" y="5196874"/>
            <a:ext cx="12192000" cy="14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3185"/>
          </a:xfrm>
        </p:spPr>
      </p:pic>
      <p:sp>
        <p:nvSpPr>
          <p:cNvPr id="6" name="TextBox 5"/>
          <p:cNvSpPr txBox="1"/>
          <p:nvPr/>
        </p:nvSpPr>
        <p:spPr>
          <a:xfrm>
            <a:off x="3873731" y="3042458"/>
            <a:ext cx="7764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5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15: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  <a:endParaRPr lang="en-US" sz="5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00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696153" y="1138941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201787" y="1631065"/>
            <a:ext cx="89090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ki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lô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– gam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ngô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982838" y="2120015"/>
            <a:ext cx="7554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…………………………… ( kg)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629207" y="2634529"/>
            <a:ext cx="714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….. kg.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187" y="1658053"/>
            <a:ext cx="111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1787" y="1658053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01787" y="3308105"/>
            <a:ext cx="109902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55639" y="185688"/>
            <a:ext cx="118872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2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gạo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nặng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50 kg,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ngô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nặng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30 kg.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gạo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ngô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nặng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tất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ki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–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lô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- gam? </a:t>
            </a:r>
            <a:endParaRPr lang="en-US" altLang="en-US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696152" y="461085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201785" y="5102977"/>
            <a:ext cx="89090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ki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lô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– gam……………………………………………..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982837" y="5591927"/>
            <a:ext cx="7554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…………………………… ( kg)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2629206" y="6106441"/>
            <a:ext cx="714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….. kg.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4185" y="5129965"/>
            <a:ext cx="111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01785" y="5129965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1786" y="6780017"/>
            <a:ext cx="10941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04800" y="3533635"/>
            <a:ext cx="118872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3: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Hải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nặng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38 kg,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Nga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nhẹ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hơn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Hải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6 kg.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Nga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nặng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ki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–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lô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- gam? </a:t>
            </a:r>
            <a:endParaRPr lang="en-US" altLang="en-US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60"/>
            <a:ext cx="12045142" cy="6441570"/>
          </a:xfrm>
        </p:spPr>
      </p:pic>
      <p:sp>
        <p:nvSpPr>
          <p:cNvPr id="7" name="TextBox 6"/>
          <p:cNvSpPr txBox="1"/>
          <p:nvPr/>
        </p:nvSpPr>
        <p:spPr>
          <a:xfrm>
            <a:off x="3765664" y="287620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TẠM BIỆT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00" y="216535"/>
            <a:ext cx="2537460" cy="982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45" y="1414145"/>
            <a:ext cx="9481185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130" y="1489075"/>
            <a:ext cx="9858375" cy="431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90" y="1498600"/>
            <a:ext cx="10598785" cy="42468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8425" y="2637155"/>
            <a:ext cx="699770" cy="65913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635" y="109220"/>
            <a:ext cx="8889365" cy="30956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135380" y="3540125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Mèo và chó, con nào nặng hơn?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52435" y="337820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hơn mèo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04900" y="4564380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Mèo và thỏ, con nào nặng hơn?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52435" y="439293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Mèo nặng hơn thỏ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135380" y="5436870"/>
            <a:ext cx="6805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Mèo, chó và thỏ, con nào nặng nhất, con nào nhẹ nhất?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52435" y="5436870"/>
            <a:ext cx="3550285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nhất, thỏ nhẹ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/>
      <p:bldP spid="10" grpId="1"/>
      <p:bldP spid="11" grpId="0" bldLvl="0" animBg="1"/>
      <p:bldP spid="11" grpId="1" animBg="1"/>
      <p:bldP spid="12" grpId="0"/>
      <p:bldP spid="12" grpId="1"/>
      <p:bldP spid="13" grpId="0" bldLvl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504190"/>
            <a:ext cx="11090275" cy="55105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474585" y="4138295"/>
            <a:ext cx="3945890" cy="558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Cam nặng bằng 4 quả chanh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4585" y="4757420"/>
            <a:ext cx="3945890" cy="5581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Táo nặng bằng 3 quả chanh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74585" y="5456555"/>
            <a:ext cx="3945890" cy="558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Quả bưởi nặng bằng 7 quả chanh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5" y="141605"/>
            <a:ext cx="2453640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85" y="1079500"/>
            <a:ext cx="6983730" cy="531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393</Words>
  <Application>Microsoft Office PowerPoint</Application>
  <PresentationFormat>Custom</PresentationFormat>
  <Paragraphs>61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2_Office Theme</vt:lpstr>
      <vt:lpstr>1_Office Theme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10</cp:revision>
  <dcterms:created xsi:type="dcterms:W3CDTF">2021-05-13T04:17:00Z</dcterms:created>
  <dcterms:modified xsi:type="dcterms:W3CDTF">2021-12-01T08:17:46Z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