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712" r:id="rId3"/>
    <p:sldMasterId id="2147483724" r:id="rId4"/>
  </p:sldMasterIdLst>
  <p:notesMasterIdLst>
    <p:notesMasterId r:id="rId17"/>
  </p:notesMasterIdLst>
  <p:sldIdLst>
    <p:sldId id="259" r:id="rId5"/>
    <p:sldId id="260" r:id="rId6"/>
    <p:sldId id="261" r:id="rId7"/>
    <p:sldId id="284" r:id="rId8"/>
    <p:sldId id="298" r:id="rId9"/>
    <p:sldId id="308" r:id="rId10"/>
    <p:sldId id="306" r:id="rId11"/>
    <p:sldId id="310" r:id="rId12"/>
    <p:sldId id="305" r:id="rId13"/>
    <p:sldId id="311" r:id="rId14"/>
    <p:sldId id="309"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p:scale>
          <a:sx n="74" d="100"/>
          <a:sy n="74" d="100"/>
        </p:scale>
        <p:origin x="-540" y="66"/>
      </p:cViewPr>
      <p:guideLst>
        <p:guide orient="horz" pos="2160"/>
        <p:guide pos="3840"/>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33382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13/12/2021</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13/12/2021</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a:solidFill>
                  <a:prstClr val="black">
                    <a:tint val="75000"/>
                  </a:prstClr>
                </a:solidFill>
              </a:rPr>
              <a:t>13/12/2021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95" y="1235813"/>
            <a:ext cx="5898682" cy="30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6382" y="1840816"/>
            <a:ext cx="3679122" cy="584775"/>
          </a:xfrm>
          <a:prstGeom prst="rect">
            <a:avLst/>
          </a:prstGeom>
        </p:spPr>
        <p:txBody>
          <a:bodyPr wrap="square">
            <a:spAutoFit/>
          </a:bodyPr>
          <a:lstStyle/>
          <a:p>
            <a:pPr>
              <a:buFont typeface="Arial" panose="020B0604020202020204" pitchFamily="34" charset="0"/>
              <a:buNone/>
            </a:pPr>
            <a:r>
              <a:rPr lang="en-US" altLang="en-GB" sz="32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KHỞI ĐỘNG </a:t>
            </a:r>
            <a:endParaRPr lang="en-US" altLang="en-GB"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C:\Users\bich\Desktop\z3006507396436_d8a4a255e4b294a9913d37a795877c46.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48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2"/>
          <p:cNvSpPr/>
          <p:nvPr/>
        </p:nvSpPr>
        <p:spPr>
          <a:xfrm>
            <a:off x="1004552" y="1736203"/>
            <a:ext cx="10755325" cy="353027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3200" b="0"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Bài làm:</a:t>
            </a:r>
          </a:p>
          <a:p>
            <a:r>
              <a:rPr lang="en-US" sz="3200" b="0"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a:t>
            </a:r>
            <a:r>
              <a:rPr lang="vi-VN" sz="32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cẩn </a:t>
            </a:r>
            <a:r>
              <a:rPr lang="vi-VN" sz="3200" b="0"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thận</a:t>
            </a:r>
            <a:r>
              <a:rPr lang="en-US" sz="3200" b="0"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p:cNvCxnSpPr/>
          <p:nvPr/>
        </p:nvCxnSpPr>
        <p:spPr>
          <a:xfrm>
            <a:off x="1004552" y="2125014"/>
            <a:ext cx="0" cy="3554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04552" y="5512158"/>
            <a:ext cx="10225825" cy="16742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597" y="228600"/>
            <a:ext cx="5898682" cy="30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589637" y="549800"/>
            <a:ext cx="4800600" cy="1200329"/>
          </a:xfrm>
          <a:prstGeom prst="rect">
            <a:avLst/>
          </a:prstGeom>
          <a:noFill/>
        </p:spPr>
        <p:txBody>
          <a:bodyPr wrap="square" rtlCol="0">
            <a:spAutoFit/>
          </a:bodyPr>
          <a:lstStyle/>
          <a:p>
            <a:pPr algn="ctr"/>
            <a:r>
              <a:rPr lang="en-US" sz="3600" b="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Đặt 1 câu nêu đặc điểm của đồ chơi</a:t>
            </a:r>
            <a:endParaRPr lang="en-US"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 name="Rectangle 14"/>
          <p:cNvSpPr/>
          <p:nvPr/>
        </p:nvSpPr>
        <p:spPr>
          <a:xfrm>
            <a:off x="3171569" y="3804867"/>
            <a:ext cx="6191074"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smtClean="0">
                <a:solidFill>
                  <a:prstClr val="black"/>
                </a:solidFill>
              </a:rPr>
              <a:t>Rất/mềm mại/chú gấu bông.</a:t>
            </a:r>
            <a:endPar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597" y="228600"/>
            <a:ext cx="5898682" cy="30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576400" y="990601"/>
            <a:ext cx="4800600" cy="1200329"/>
          </a:xfrm>
          <a:prstGeom prst="rect">
            <a:avLst/>
          </a:prstGeom>
          <a:noFill/>
        </p:spPr>
        <p:txBody>
          <a:bodyPr wrap="square" rtlCol="0">
            <a:spAutoFit/>
          </a:bodyPr>
          <a:lstStyle/>
          <a:p>
            <a:pPr algn="ctr"/>
            <a:r>
              <a:rPr lang="en-US" sz="3600" b="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Sắp xếp các từ sau thành câu thích hợp</a:t>
            </a:r>
            <a:endParaRPr lang="en-US"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50" fill="hold"/>
                                        <p:tgtEl>
                                          <p:spTgt spid="15"/>
                                        </p:tgtEl>
                                        <p:attrNameLst>
                                          <p:attrName>fillcolor</p:attrName>
                                        </p:attrNameLst>
                                      </p:cBhvr>
                                      <p:to>
                                        <a:srgbClr val="FFF2CC"/>
                                      </p:to>
                                    </p:animClr>
                                    <p:set>
                                      <p:cBhvr>
                                        <p:cTn id="15" dur="250" fill="hold"/>
                                        <p:tgtEl>
                                          <p:spTgt spid="15"/>
                                        </p:tgtEl>
                                        <p:attrNameLst>
                                          <p:attrName>fill.type</p:attrName>
                                        </p:attrNameLst>
                                      </p:cBhvr>
                                      <p:to>
                                        <p:strVal val="solid"/>
                                      </p:to>
                                    </p:set>
                                    <p:set>
                                      <p:cBhvr>
                                        <p:cTn id="16" dur="250" fill="hold"/>
                                        <p:tgtEl>
                                          <p:spTgt spid="15"/>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7" presetID="1" presetClass="emph" presetSubtype="2" fill="hold" nodeType="withEffect">
                                  <p:stCondLst>
                                    <p:cond delay="1000"/>
                                  </p:stCondLst>
                                  <p:childTnLst>
                                    <p:animClr clrSpc="rgb" dir="cw">
                                      <p:cBhvr>
                                        <p:cTn id="18" dur="250" fill="hold"/>
                                        <p:tgtEl>
                                          <p:spTgt spid="15"/>
                                        </p:tgtEl>
                                        <p:attrNameLst>
                                          <p:attrName>fillcolor</p:attrName>
                                        </p:attrNameLst>
                                      </p:cBhvr>
                                      <p:to>
                                        <a:srgbClr val="FFFF00"/>
                                      </p:to>
                                    </p:animClr>
                                    <p:set>
                                      <p:cBhvr>
                                        <p:cTn id="19" dur="250" fill="hold"/>
                                        <p:tgtEl>
                                          <p:spTgt spid="15"/>
                                        </p:tgtEl>
                                        <p:attrNameLst>
                                          <p:attrName>fill.type</p:attrName>
                                        </p:attrNameLst>
                                      </p:cBhvr>
                                      <p:to>
                                        <p:strVal val="solid"/>
                                      </p:to>
                                    </p:set>
                                    <p:set>
                                      <p:cBhvr>
                                        <p:cTn id="20"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9" name="TextBox 67"/>
          <p:cNvSpPr txBox="1"/>
          <p:nvPr/>
        </p:nvSpPr>
        <p:spPr>
          <a:xfrm>
            <a:off x="2408349" y="1991862"/>
            <a:ext cx="10019763" cy="1446550"/>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300" normalizeH="0" baseline="0" noProof="0" smtClean="0">
                <a:ln>
                  <a:noFill/>
                </a:ln>
                <a:solidFill>
                  <a:srgbClr val="FF0000"/>
                </a:solidFill>
                <a:effectLst/>
                <a:uLnTx/>
                <a:uFillTx/>
                <a:latin typeface="Times New Roman" pitchFamily="18" charset="0"/>
                <a:ea typeface="Microsoft YaHei" panose="020B0503020204020204" charset="-122"/>
                <a:cs typeface="Times New Roman" pitchFamily="18" charset="0"/>
              </a:rPr>
              <a:t>Từ</a:t>
            </a:r>
            <a:r>
              <a:rPr kumimoji="0" lang="en-US" altLang="zh-CN" sz="4400" b="0" i="0" u="none" strike="noStrike" kern="1200" cap="none" spc="300" normalizeH="0" noProof="0" smtClean="0">
                <a:ln>
                  <a:noFill/>
                </a:ln>
                <a:solidFill>
                  <a:srgbClr val="FF0000"/>
                </a:solidFill>
                <a:effectLst/>
                <a:uLnTx/>
                <a:uFillTx/>
                <a:latin typeface="Times New Roman" pitchFamily="18" charset="0"/>
                <a:ea typeface="Microsoft YaHei" panose="020B0503020204020204" charset="-122"/>
                <a:cs typeface="Times New Roman" pitchFamily="18" charset="0"/>
              </a:rPr>
              <a:t> ngữ chỉ vật, đặc điểm.</a:t>
            </a:r>
          </a:p>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300" normalizeH="0" noProof="0" smtClean="0">
                <a:ln>
                  <a:noFill/>
                </a:ln>
                <a:solidFill>
                  <a:srgbClr val="FF0000"/>
                </a:solidFill>
                <a:effectLst/>
                <a:uLnTx/>
                <a:uFillTx/>
                <a:latin typeface="Times New Roman" pitchFamily="18" charset="0"/>
                <a:ea typeface="Microsoft YaHei" panose="020B0503020204020204" charset="-122"/>
                <a:cs typeface="Times New Roman" pitchFamily="18" charset="0"/>
              </a:rPr>
              <a:t>Câu nêu đặc điểm</a:t>
            </a:r>
            <a:endParaRPr kumimoji="0" lang="zh-CN" altLang="en-US" sz="4400" b="0" i="0" u="none" strike="noStrike" kern="1200" cap="none" spc="300" normalizeH="0" baseline="0" noProof="0" dirty="0">
              <a:ln>
                <a:noFill/>
              </a:ln>
              <a:solidFill>
                <a:srgbClr val="FF0000"/>
              </a:solidFill>
              <a:effectLst/>
              <a:uLnTx/>
              <a:uFillTx/>
              <a:latin typeface="Times New Roman" pitchFamily="18" charset="0"/>
              <a:ea typeface="Microsoft YaHei" panose="020B0503020204020204" charset="-122"/>
              <a:cs typeface="Times New Roman" pitchFamily="18" charset="0"/>
            </a:endParaRPr>
          </a:p>
        </p:txBody>
      </p:sp>
      <p:grpSp>
        <p:nvGrpSpPr>
          <p:cNvPr id="2" name="1"/>
          <p:cNvGrpSpPr/>
          <p:nvPr/>
        </p:nvGrpSpPr>
        <p:grpSpPr>
          <a:xfrm>
            <a:off x="-425146" y="2994664"/>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 xmlns:a16="http://schemas.microsoft.com/office/drawing/2014/main" id="{61A3E295-028C-4020-AC98-D57475DF2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6805" y="0"/>
            <a:ext cx="1125196" cy="854710"/>
          </a:xfrm>
          <a:prstGeom prst="rect">
            <a:avLst/>
          </a:prstGeom>
        </p:spPr>
      </p:pic>
      <p:sp>
        <p:nvSpPr>
          <p:cNvPr id="3" name="TextBox 2"/>
          <p:cNvSpPr txBox="1"/>
          <p:nvPr/>
        </p:nvSpPr>
        <p:spPr>
          <a:xfrm>
            <a:off x="3425780" y="1435197"/>
            <a:ext cx="26960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Tiếng Việt</a:t>
            </a:r>
            <a:endParaRPr lang="en-US" sz="3200">
              <a:latin typeface="Times New Roman" pitchFamily="18" charset="0"/>
              <a:cs typeface="Times New Roman" pitchFamily="18" charset="0"/>
            </a:endParaRPr>
          </a:p>
        </p:txBody>
      </p:sp>
      <p:sp>
        <p:nvSpPr>
          <p:cNvPr id="4" name="TextBox 3"/>
          <p:cNvSpPr txBox="1"/>
          <p:nvPr/>
        </p:nvSpPr>
        <p:spPr>
          <a:xfrm>
            <a:off x="206062" y="154546"/>
            <a:ext cx="965915" cy="369332"/>
          </a:xfrm>
          <a:prstGeom prst="rect">
            <a:avLst/>
          </a:prstGeom>
          <a:noFill/>
          <a:ln>
            <a:solidFill>
              <a:srgbClr val="FF0000"/>
            </a:solidFill>
          </a:ln>
        </p:spPr>
        <p:txBody>
          <a:bodyPr wrap="square" rtlCol="0">
            <a:spAutoFit/>
          </a:bodyPr>
          <a:lstStyle/>
          <a:p>
            <a:r>
              <a:rPr lang="en-US" smtClean="0"/>
              <a:t>SGK/99</a:t>
            </a:r>
            <a:endParaRPr lang="en-US"/>
          </a:p>
        </p:txBody>
      </p:sp>
      <p:sp>
        <p:nvSpPr>
          <p:cNvPr id="5" name="Rectangle 4"/>
          <p:cNvSpPr/>
          <p:nvPr/>
        </p:nvSpPr>
        <p:spPr>
          <a:xfrm>
            <a:off x="1687132" y="670044"/>
            <a:ext cx="6265145" cy="523220"/>
          </a:xfrm>
          <a:prstGeom prst="rect">
            <a:avLst/>
          </a:prstGeom>
        </p:spPr>
        <p:txBody>
          <a:bodyPr wrap="square">
            <a:spAutoFit/>
          </a:bodyPr>
          <a:lstStyle/>
          <a:p>
            <a:r>
              <a:rPr lang="en-US" sz="2800">
                <a:latin typeface="Times New Roman" pitchFamily="18" charset="0"/>
                <a:cs typeface="Times New Roman" pitchFamily="18" charset="0"/>
              </a:rPr>
              <a:t>Thứ năm ngày 9 tháng 12 năm 2021</a:t>
            </a:r>
          </a:p>
        </p:txBody>
      </p:sp>
      <p:cxnSp>
        <p:nvCxnSpPr>
          <p:cNvPr id="7" name="Straight Connector 6"/>
          <p:cNvCxnSpPr/>
          <p:nvPr/>
        </p:nvCxnSpPr>
        <p:spPr>
          <a:xfrm>
            <a:off x="3541690" y="1435197"/>
            <a:ext cx="176863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513644" y="689258"/>
            <a:ext cx="10487378" cy="3678237"/>
          </a:xfrm>
          <a:prstGeom prst="rect">
            <a:avLst/>
          </a:prstGeom>
        </p:spPr>
      </p:pic>
      <p:sp>
        <p:nvSpPr>
          <p:cNvPr id="7" name="Cloud 6"/>
          <p:cNvSpPr/>
          <p:nvPr/>
        </p:nvSpPr>
        <p:spPr>
          <a:xfrm>
            <a:off x="2748843" y="4617791"/>
            <a:ext cx="8764869" cy="153528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Gấu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800" dirty="0">
                <a:latin typeface="Arial-Rounded" panose="020B0500000000000000" pitchFamily="34" charset="0"/>
                <a:ea typeface="Arial-Rounded" panose="020B0500000000000000" pitchFamily="34" charset="0"/>
                <a:cs typeface="Arial-Rounded" panose="020B0500000000000000" pitchFamily="34" charset="0"/>
              </a:rPr>
              <a:t> bay,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rô-bốt</a:t>
            </a:r>
            <a:r>
              <a:rPr lang="en-US" sz="2800" dirty="0">
                <a:latin typeface="Arial-Rounded" panose="020B0500000000000000" pitchFamily="34" charset="0"/>
                <a:ea typeface="Arial-Rounded" panose="020B0500000000000000" pitchFamily="34" charset="0"/>
                <a:cs typeface="Arial-Rounded" panose="020B0500000000000000" pitchFamily="34" charset="0"/>
              </a:rPr>
              <a:t>, 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tô</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bóng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búp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bê</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lê-gô,sách</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Picture 7">
            <a:extLst>
              <a:ext uri="{FF2B5EF4-FFF2-40B4-BE49-F238E27FC236}">
                <a16:creationId xmlns="" xmlns:a16="http://schemas.microsoft.com/office/drawing/2014/main" id="{C74DCC4E-0243-42B0-80D7-74EBB3D00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6805" y="0"/>
            <a:ext cx="1125196" cy="85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p:cNvPicPr>
            <a:picLocks noChangeAspect="1"/>
          </p:cNvPicPr>
          <p:nvPr/>
        </p:nvPicPr>
        <p:blipFill>
          <a:blip r:embed="rId4"/>
          <a:stretch>
            <a:fillRect/>
          </a:stretch>
        </p:blipFill>
        <p:spPr>
          <a:xfrm>
            <a:off x="1699777" y="304149"/>
            <a:ext cx="8398932" cy="2519680"/>
          </a:xfrm>
          <a:prstGeom prst="rect">
            <a:avLst/>
          </a:prstGeom>
        </p:spPr>
      </p:pic>
      <p:sp>
        <p:nvSpPr>
          <p:cNvPr id="6" name="Rectangle: Rounded Corners 3"/>
          <p:cNvSpPr/>
          <p:nvPr/>
        </p:nvSpPr>
        <p:spPr>
          <a:xfrm>
            <a:off x="1871084" y="3132922"/>
            <a:ext cx="8228344" cy="9153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gấu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mềm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p:cNvSpPr/>
          <p:nvPr/>
        </p:nvSpPr>
        <p:spPr>
          <a:xfrm>
            <a:off x="1870365" y="4288664"/>
            <a:ext cx="8228344" cy="7984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3200" smtClean="0">
                <a:latin typeface="Times New Roman" panose="02020603050405020304" pitchFamily="18" charset="0"/>
                <a:ea typeface="Arial-Rounded" panose="020B0500000000000000" pitchFamily="34" charset="0"/>
                <a:cs typeface="Times New Roman" panose="02020603050405020304" pitchFamily="18" charset="0"/>
              </a:rPr>
              <a:t>b.Đồ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lê-gô</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sắc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sặc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err="1">
                <a:latin typeface="Times New Roman" panose="02020603050405020304" pitchFamily="18" charset="0"/>
                <a:ea typeface="Arial-Rounded" panose="020B0500000000000000" pitchFamily="34" charset="0"/>
                <a:cs typeface="Times New Roman" panose="02020603050405020304" pitchFamily="18" charset="0"/>
              </a:rPr>
              <a:t>sỡ</a:t>
            </a:r>
            <a:r>
              <a:rPr lang="en-US" sz="320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3"/>
          <p:cNvSpPr/>
          <p:nvPr/>
        </p:nvSpPr>
        <p:spPr>
          <a:xfrm>
            <a:off x="1785071" y="5280338"/>
            <a:ext cx="8228344" cy="8500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3200" smtClean="0">
                <a:latin typeface="Times New Roman" panose="02020603050405020304" pitchFamily="18" charset="0"/>
                <a:ea typeface="Arial-Rounded" panose="020B0500000000000000" pitchFamily="34" charset="0"/>
                <a:cs typeface="Times New Roman" panose="02020603050405020304" pitchFamily="18" charset="0"/>
              </a:rPr>
              <a:t>c.Bạn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bê</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dễ</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thương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50066" y="520861"/>
            <a:ext cx="10139423" cy="646331"/>
          </a:xfrm>
          <a:prstGeom prst="rect">
            <a:avLst/>
          </a:prstGeom>
          <a:noFill/>
        </p:spPr>
        <p:txBody>
          <a:bodyPr wrap="squar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3.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nêu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đặc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điểm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2"/>
          <p:cNvSpPr txBox="1"/>
          <p:nvPr/>
        </p:nvSpPr>
        <p:spPr>
          <a:xfrm>
            <a:off x="1250065" y="2395960"/>
            <a:ext cx="10139423" cy="646331"/>
          </a:xfrm>
          <a:prstGeom prst="rect">
            <a:avLst/>
          </a:prstGeom>
          <a:noFill/>
        </p:spPr>
        <p:txBody>
          <a:bodyPr wrap="square" rtlCol="0">
            <a:spAutoFit/>
          </a:bodyPr>
          <a:lstStyle/>
          <a:p>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sách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rất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TextBox 2"/>
          <p:cNvSpPr txBox="1"/>
          <p:nvPr/>
        </p:nvSpPr>
        <p:spPr>
          <a:xfrm>
            <a:off x="1402465" y="3321092"/>
            <a:ext cx="10139423" cy="646331"/>
          </a:xfrm>
          <a:prstGeom prst="rect">
            <a:avLst/>
          </a:prstGeom>
          <a:noFill/>
        </p:spPr>
        <p:txBody>
          <a:bodyPr wrap="square" rtlCol="0">
            <a:spAutoFit/>
          </a:bodyPr>
          <a:lstStyle/>
          <a:p>
            <a:r>
              <a:rPr lang="en-US"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Búp bê thật ngộ nghĩnh.</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2"/>
          <p:cNvSpPr txBox="1"/>
          <p:nvPr/>
        </p:nvSpPr>
        <p:spPr>
          <a:xfrm>
            <a:off x="1657896" y="4375013"/>
            <a:ext cx="10139423" cy="646331"/>
          </a:xfrm>
          <a:prstGeom prst="rect">
            <a:avLst/>
          </a:prstGeom>
          <a:noFill/>
        </p:spPr>
        <p:txBody>
          <a:bodyPr wrap="square" rtlCol="0">
            <a:spAutoFit/>
          </a:bodyPr>
          <a:lstStyle/>
          <a:p>
            <a:r>
              <a:rPr lang="en-US"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 bóng thật tròn.</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2304" y="875763"/>
            <a:ext cx="3116688" cy="584775"/>
          </a:xfrm>
          <a:prstGeom prst="rect">
            <a:avLst/>
          </a:prstGeom>
          <a:noFill/>
        </p:spPr>
        <p:txBody>
          <a:bodyPr wrap="square" rtlCol="0">
            <a:spAutoFit/>
          </a:bodyPr>
          <a:lstStyle/>
          <a:p>
            <a:r>
              <a:rPr lang="en-US" sz="3200" smtClean="0">
                <a:solidFill>
                  <a:srgbClr val="0070C0"/>
                </a:solidFill>
                <a:latin typeface="Times New Roman" pitchFamily="18" charset="0"/>
                <a:cs typeface="Times New Roman" pitchFamily="18" charset="0"/>
              </a:rPr>
              <a:t>Tiếng Việt</a:t>
            </a:r>
            <a:endParaRPr lang="en-US" sz="3200">
              <a:solidFill>
                <a:srgbClr val="0070C0"/>
              </a:solidFill>
              <a:latin typeface="Times New Roman" pitchFamily="18" charset="0"/>
              <a:cs typeface="Times New Roman" pitchFamily="18" charset="0"/>
            </a:endParaRPr>
          </a:p>
        </p:txBody>
      </p:sp>
      <p:sp>
        <p:nvSpPr>
          <p:cNvPr id="6" name="TextBox 5"/>
          <p:cNvSpPr txBox="1"/>
          <p:nvPr/>
        </p:nvSpPr>
        <p:spPr>
          <a:xfrm>
            <a:off x="3451538" y="1622738"/>
            <a:ext cx="6194738"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Viết đoạn văn giới thiệu một đồ chơi</a:t>
            </a:r>
            <a:endParaRPr lang="en-US" sz="3200">
              <a:solidFill>
                <a:srgbClr val="FF0000"/>
              </a:solidFill>
              <a:latin typeface="Times New Roman" pitchFamily="18" charset="0"/>
              <a:cs typeface="Times New Roman" pitchFamily="18" charset="0"/>
            </a:endParaRPr>
          </a:p>
        </p:txBody>
      </p:sp>
      <p:sp>
        <p:nvSpPr>
          <p:cNvPr id="7" name="TextBox 6"/>
          <p:cNvSpPr txBox="1"/>
          <p:nvPr/>
        </p:nvSpPr>
        <p:spPr>
          <a:xfrm>
            <a:off x="1661374" y="321972"/>
            <a:ext cx="1287887" cy="369332"/>
          </a:xfrm>
          <a:prstGeom prst="rect">
            <a:avLst/>
          </a:prstGeom>
          <a:noFill/>
          <a:ln>
            <a:solidFill>
              <a:srgbClr val="FF0000"/>
            </a:solidFill>
          </a:ln>
        </p:spPr>
        <p:txBody>
          <a:bodyPr wrap="square" rtlCol="0">
            <a:spAutoFit/>
          </a:bodyPr>
          <a:lstStyle/>
          <a:p>
            <a:r>
              <a:rPr lang="en-US" smtClean="0"/>
              <a:t>SGK/100</a:t>
            </a:r>
            <a:endParaRPr lang="en-US"/>
          </a:p>
        </p:txBody>
      </p:sp>
    </p:spTree>
    <p:extLst>
      <p:ext uri="{BB962C8B-B14F-4D97-AF65-F5344CB8AC3E}">
        <p14:creationId xmlns:p14="http://schemas.microsoft.com/office/powerpoint/2010/main" val="3730011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10145" y="1825625"/>
            <a:ext cx="9843655" cy="4351338"/>
          </a:xfrm>
        </p:spPr>
        <p:txBody>
          <a:bodyPr/>
          <a:lstStyle/>
          <a:p>
            <a:endParaRPr lang="en-US" dirty="0"/>
          </a:p>
        </p:txBody>
      </p:sp>
      <p:sp>
        <p:nvSpPr>
          <p:cNvPr id="7" name="TextBox 3"/>
          <p:cNvSpPr txBox="1"/>
          <p:nvPr/>
        </p:nvSpPr>
        <p:spPr>
          <a:xfrm>
            <a:off x="2257063" y="1163784"/>
            <a:ext cx="7833167" cy="584775"/>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1.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các đồ chơi mà trẻ em yêu thích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1990846" y="2245489"/>
            <a:ext cx="8099384" cy="2040761"/>
          </a:xfrm>
          <a:prstGeom prst="rect">
            <a:avLst/>
          </a:prstGeom>
        </p:spPr>
      </p:pic>
      <p:sp>
        <p:nvSpPr>
          <p:cNvPr id="16" name="Rectangle: Rounded Corners 6"/>
          <p:cNvSpPr/>
          <p:nvPr/>
        </p:nvSpPr>
        <p:spPr>
          <a:xfrm>
            <a:off x="2257063" y="4548850"/>
            <a:ext cx="7581418" cy="1643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0" i="0" dirty="0">
                <a:solidFill>
                  <a:schemeClr val="bg1"/>
                </a:solidFill>
                <a:effectLst/>
                <a:latin typeface="+mj-lt"/>
                <a:ea typeface="Arial-Rounded" panose="020B0500000000000000" pitchFamily="34" charset="0"/>
                <a:cs typeface="Arial-Rounded" panose="020B0500000000000000" pitchFamily="34" charset="0"/>
              </a:rPr>
              <a:t>Một số món đồ chơi mà trẻ em thích như: Búp bê, gấu bông, </a:t>
            </a:r>
            <a:r>
              <a:rPr lang="vi-VN" sz="3200" b="0" i="0">
                <a:solidFill>
                  <a:schemeClr val="bg1"/>
                </a:solidFill>
                <a:effectLst/>
                <a:latin typeface="+mj-lt"/>
                <a:ea typeface="Arial-Rounded" panose="020B0500000000000000" pitchFamily="34" charset="0"/>
                <a:cs typeface="Arial-Rounded" panose="020B0500000000000000" pitchFamily="34" charset="0"/>
              </a:rPr>
              <a:t>đồ </a:t>
            </a:r>
            <a:r>
              <a:rPr lang="vi-VN" sz="3200" b="0" i="0" smtClean="0">
                <a:solidFill>
                  <a:schemeClr val="bg1"/>
                </a:solidFill>
                <a:effectLst/>
                <a:latin typeface="+mj-lt"/>
                <a:ea typeface="Arial-Rounded" panose="020B0500000000000000" pitchFamily="34" charset="0"/>
                <a:cs typeface="Arial-Rounded" panose="020B0500000000000000" pitchFamily="34" charset="0"/>
              </a:rPr>
              <a:t>hàng,</a:t>
            </a:r>
            <a:r>
              <a:rPr lang="en-US" sz="3200">
                <a:solidFill>
                  <a:schemeClr val="bg1"/>
                </a:solidFill>
                <a:latin typeface="+mj-lt"/>
                <a:ea typeface="Arial-Rounded" panose="020B0500000000000000" pitchFamily="34" charset="0"/>
                <a:cs typeface="Arial-Rounded" panose="020B0500000000000000" pitchFamily="34" charset="0"/>
              </a:rPr>
              <a:t> </a:t>
            </a:r>
            <a:r>
              <a:rPr lang="en-US" sz="3200" smtClean="0">
                <a:solidFill>
                  <a:schemeClr val="bg1"/>
                </a:solidFill>
                <a:latin typeface="Times New Roman" pitchFamily="18" charset="0"/>
                <a:ea typeface="Arial-Rounded" panose="020B0500000000000000" pitchFamily="34" charset="0"/>
                <a:cs typeface="Times New Roman" pitchFamily="18" charset="0"/>
              </a:rPr>
              <a:t>máy bay, rô-bốt</a:t>
            </a:r>
            <a:r>
              <a:rPr lang="vi-VN" sz="3200" b="0" i="0" smtClean="0">
                <a:solidFill>
                  <a:schemeClr val="bg1"/>
                </a:solidFill>
                <a:effectLst/>
                <a:latin typeface="Times New Roman" pitchFamily="18" charset="0"/>
                <a:ea typeface="Arial-Rounded" panose="020B0500000000000000" pitchFamily="34" charset="0"/>
                <a:cs typeface="Times New Roman" pitchFamily="18" charset="0"/>
              </a:rPr>
              <a:t> </a:t>
            </a:r>
            <a:r>
              <a:rPr lang="vi-VN" sz="3200" b="0" i="0">
                <a:solidFill>
                  <a:schemeClr val="bg1"/>
                </a:solidFill>
                <a:effectLst/>
                <a:latin typeface="+mj-lt"/>
                <a:ea typeface="Arial-Rounded" panose="020B0500000000000000" pitchFamily="34" charset="0"/>
                <a:cs typeface="Arial-Rounded" panose="020B0500000000000000" pitchFamily="34" charset="0"/>
              </a:rPr>
              <a:t>siêu </a:t>
            </a:r>
            <a:r>
              <a:rPr lang="vi-VN" sz="3200" b="0" i="0" smtClean="0">
                <a:solidFill>
                  <a:schemeClr val="bg1"/>
                </a:solidFill>
                <a:effectLst/>
                <a:latin typeface="+mj-lt"/>
                <a:ea typeface="Arial-Rounded" panose="020B0500000000000000" pitchFamily="34" charset="0"/>
                <a:cs typeface="Arial-Rounded" panose="020B0500000000000000" pitchFamily="34" charset="0"/>
              </a:rPr>
              <a:t>nhân</a:t>
            </a:r>
            <a:r>
              <a:rPr lang="en-US" sz="3200" b="0" i="0" smtClean="0">
                <a:solidFill>
                  <a:schemeClr val="bg1"/>
                </a:solidFill>
                <a:effectLst/>
                <a:latin typeface="+mj-lt"/>
                <a:ea typeface="Arial-Rounded" panose="020B0500000000000000" pitchFamily="34" charset="0"/>
                <a:cs typeface="Arial-Rounded" panose="020B0500000000000000" pitchFamily="34" charset="0"/>
              </a:rPr>
              <a:t>…</a:t>
            </a:r>
            <a:endParaRPr lang="en-US" sz="3200" dirty="0">
              <a:solidFill>
                <a:schemeClr val="bg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ldLvl="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284</Words>
  <Application>Microsoft Office PowerPoint</Application>
  <PresentationFormat>Custom</PresentationFormat>
  <Paragraphs>34</Paragraphs>
  <Slides>12</Slides>
  <Notes>5</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1_Office Theme</vt:lpstr>
      <vt:lpstr>2_Office Theme</vt:lpstr>
      <vt:lpstr>7_Office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bich</cp:lastModifiedBy>
  <cp:revision>40</cp:revision>
  <dcterms:created xsi:type="dcterms:W3CDTF">2021-05-27T09:57:00Z</dcterms:created>
  <dcterms:modified xsi:type="dcterms:W3CDTF">2021-12-13T04:00:30Z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