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753" r:id="rId4"/>
    <p:sldId id="756" r:id="rId6"/>
    <p:sldId id="891" r:id="rId7"/>
    <p:sldId id="759" r:id="rId8"/>
    <p:sldId id="762" r:id="rId9"/>
    <p:sldId id="765" r:id="rId10"/>
    <p:sldId id="768" r:id="rId11"/>
    <p:sldId id="792" r:id="rId12"/>
    <p:sldId id="793" r:id="rId13"/>
    <p:sldId id="794" r:id="rId14"/>
    <p:sldId id="795" r:id="rId15"/>
    <p:sldId id="870" r:id="rId16"/>
    <p:sldId id="816" r:id="rId17"/>
    <p:sldId id="830" r:id="rId18"/>
    <p:sldId id="842" r:id="rId19"/>
    <p:sldId id="854" r:id="rId20"/>
    <p:sldId id="855" r:id="rId21"/>
    <p:sldId id="856" r:id="rId22"/>
    <p:sldId id="774" r:id="rId23"/>
    <p:sldId id="777" r:id="rId24"/>
    <p:sldId id="807" r:id="rId25"/>
    <p:sldId id="808" r:id="rId26"/>
    <p:sldId id="655" r:id="rId27"/>
    <p:sldId id="519" r:id="rId28"/>
    <p:sldId id="804" r:id="rId29"/>
    <p:sldId id="805" r:id="rId30"/>
    <p:sldId id="806" r:id="rId31"/>
    <p:sldId id="814" r:id="rId32"/>
    <p:sldId id="815" r:id="rId33"/>
    <p:sldId id="857" r:id="rId34"/>
    <p:sldId id="85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F42A-0727-415B-94D6-25961D2B834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9E09-C66A-45F6-8955-F14FC4A63DA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20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5.GIF"/><Relationship Id="rId1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GIF"/><Relationship Id="rId1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2" y="2756591"/>
            <a:ext cx="10441625" cy="101019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sym typeface="+mn-ea"/>
              </a:rPr>
              <a:t>CÁI TRỐNG TRƯỜNG EM</a:t>
            </a:r>
            <a:endParaRPr lang="en-US" altLang="vi-VN" sz="4400" b="1" dirty="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923925"/>
            <a:ext cx="4785360" cy="4351655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Mùa hè cũng nghỉ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Suốt ba tháng liền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Trống nằm ngẫm nghĩ.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Buồn không hả trống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Trong những ngày hè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Bọn mình đi vắng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Chỉ còn tiếng ve?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75247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Cái trống lặng im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Nghiêng đầu trên giá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Chắc thấy chúng em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Nó mừng vui quá!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Kìa trống đang gọi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Tùng! Tùng! Tùng! Tùng...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Vào năm học mới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Giọng  vang tưng bừng.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946714" y="5275323"/>
            <a:ext cx="10972236" cy="101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Khổ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thơ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thứ hai 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cho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thấy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bạn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học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sinh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trò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chuyện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với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trống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trường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như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người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bạn.</a:t>
            </a:r>
            <a:endParaRPr lang="en-US" altLang="zh-CN" sz="2400" dirty="0" err="1">
              <a:solidFill>
                <a:schemeClr val="tx1"/>
              </a:solidFill>
              <a:latin typeface="Times New Roman" panose="02020603050405020304" charset="0"/>
              <a:ea typeface="汉仪黑荔枝体简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3" name="矩形 10"/>
          <p:cNvSpPr/>
          <p:nvPr/>
        </p:nvSpPr>
        <p:spPr>
          <a:xfrm>
            <a:off x="946714" y="4714618"/>
            <a:ext cx="10972236" cy="101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3.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Khổ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thơ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nào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cho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thấy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bạn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học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sinh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trò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chuyện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với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trống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trường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như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người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bạn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?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charset="0"/>
              <a:ea typeface="汉仪黑荔枝体简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3" grpId="0" bldLvl="0" animBg="1"/>
      <p:bldP spid="3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923925"/>
            <a:ext cx="4785360" cy="4351655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Mùa hè cũng nghỉ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Suốt ba tháng liền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Trống nằm ngẫm nghĩ.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Buồn không hả trống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Trong những ngày hè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Bọn mình đi vắng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Chỉ còn tiếng ve?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75247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Cái trống lặng im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Nghiêng đầu trên giá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Chắc thấy chúng em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Nó mừng vui quá!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Kìa trống đang gọi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Tùng! Tùng! Tùng! Tùng...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Vào năm học mới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Giọng  vang tưng bừng.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782320" y="4709160"/>
            <a:ext cx="10627360" cy="8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4.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Em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thấy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tình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cảm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của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bạn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học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sinh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đối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với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trống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trường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như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thế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nào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?</a:t>
            </a:r>
            <a:endParaRPr lang="en-US" altLang="zh-CN" sz="2800" dirty="0">
              <a:solidFill>
                <a:srgbClr val="C00000"/>
              </a:solidFill>
              <a:latin typeface="Times New Roman" panose="02020603050405020304" charset="0"/>
              <a:ea typeface="汉仪黑荔枝体简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3" name="矩形 10"/>
          <p:cNvSpPr/>
          <p:nvPr/>
        </p:nvSpPr>
        <p:spPr>
          <a:xfrm>
            <a:off x="939800" y="5580380"/>
            <a:ext cx="10627360" cy="871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r>
              <a:rPr lang="en-US" altLang="zh-CN" sz="28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Em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thấy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tình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cảm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của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bạn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học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sinh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đối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với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trống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trường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là bạn học sinh rất yêu quý trống trường 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charset="0"/>
              <a:ea typeface="汉仪黑荔枝体简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14" grpId="0" bldLvl="0" animBg="1"/>
      <p:bldP spid="14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2" y="2756591"/>
            <a:ext cx="10441625" cy="1010194"/>
          </a:xfrm>
        </p:spPr>
        <p:txBody>
          <a:bodyPr>
            <a:normAutofit/>
          </a:bodyPr>
          <a:lstStyle/>
          <a:p>
            <a:r>
              <a:rPr lang="en-US" altLang="vi-VN" sz="4400" b="1" dirty="0">
                <a:solidFill>
                  <a:srgbClr val="0070C0"/>
                </a:solidFill>
                <a:sym typeface="+mn-ea"/>
              </a:rPr>
              <a:t>YÊU LẮM TRƯỜNG ƠI.</a:t>
            </a:r>
            <a:endParaRPr lang="en-US" altLang="vi-VN" sz="4400" b="1" dirty="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261360" y="239395"/>
            <a:ext cx="5161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charset="0"/>
                <a:cs typeface="Times New Roman" panose="02020603050405020304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58925" y="1208405"/>
            <a:ext cx="9074785" cy="521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486535" y="1322070"/>
            <a:ext cx="30099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Em yêu mái trường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Có hàng xanh mát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Xôn xao khúc nhạc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Tiếng chim xanh trời .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ounded Rectangle 1"/>
          <p:cNvSpPr/>
          <p:nvPr/>
        </p:nvSpPr>
        <p:spPr>
          <a:xfrm>
            <a:off x="3499485" y="316658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Yêu lắm trường ơi.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1424305" y="3512185"/>
            <a:ext cx="31337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Mỗi giờ ra chơi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Sân trường nhộn nhịp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Hồng hào gương mặt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Bạn nào cũng xinh. 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496435" y="1449070"/>
            <a:ext cx="30099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Yêu lớp học em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Có khung cửa sổ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Có bàn tay lá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Quạt gió mát vào .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686935" y="3512185"/>
            <a:ext cx="30099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Lời cô ngọt ngào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Thấm từng trang sách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Ngày không đến lớp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Thấy nhớ nhớ ghê !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825105" y="2283460"/>
            <a:ext cx="30099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Có đêm trong mơ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Bỗng cười khúc khích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Ngỡ đang ở lớp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Cùng bạn đùa vui .</a:t>
            </a:r>
            <a:endParaRPr lang="en-US" sz="2400" dirty="0" err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(Nguyễn Trọng Hoàn )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49325" y="14490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7095" y="351218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20820" y="14490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9725" y="351218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4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87895" y="237934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5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5" grpId="0"/>
      <p:bldP spid="8" grpId="0"/>
      <p:bldP spid="9" grpId="0"/>
      <p:bldP spid="10" grpId="0"/>
      <p:bldP spid="4" grpId="0" bldLvl="0" animBg="1"/>
      <p:bldP spid="4" grpId="1" animBg="1"/>
      <p:bldP spid="6" grpId="0" bldLvl="0" animBg="1"/>
      <p:bldP spid="6" grpId="1" animBg="1"/>
      <p:bldP spid="7" grpId="0" bldLvl="0" animBg="1"/>
      <p:bldP spid="7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2" y="795656"/>
            <a:ext cx="11773535" cy="90106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khổ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tương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ứng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bức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dưới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đây</a:t>
            </a:r>
            <a:endParaRPr lang="en-US" sz="3600" dirty="0" err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3755" y="1442720"/>
            <a:ext cx="7775575" cy="284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470" y="4599803"/>
            <a:ext cx="2701290" cy="1782445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3775075" y="224428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2073275" y="4599940"/>
            <a:ext cx="31337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Mỗi giờ ra chơi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Sân trường nhộn nhịp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Hồng hào gương mặt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Bạn nào cũng xinh. 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146540" y="1696720"/>
            <a:ext cx="30099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Yêu lớp học em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Có khung cửa sổ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Có bàn tay lá 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Quạt gió mát vào .</a:t>
            </a:r>
            <a:endParaRPr lang="en-US" sz="24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36065" y="459994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09330" y="180403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52260" y="459994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5</a:t>
            </a:r>
            <a:endParaRPr lang="en-US" sz="280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 animBg="1"/>
      <p:bldP spid="12" grpId="1" animBg="1"/>
      <p:bldP spid="10" grpId="0"/>
      <p:bldP spid="10" grpId="1"/>
      <p:bldP spid="13" grpId="0" animBg="1"/>
      <p:bldP spid="13" grpId="1" animBg="1"/>
      <p:bldP spid="11" grpId="0"/>
      <p:bldP spid="11" grpId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5" y="1977697"/>
            <a:ext cx="10515600" cy="914123"/>
          </a:xfrm>
        </p:spPr>
        <p:txBody>
          <a:bodyPr>
            <a:normAutofit/>
          </a:bodyPr>
          <a:lstStyle/>
          <a:p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Tìm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ra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endParaRPr lang="en-US" sz="3110" dirty="0" err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1917" y="4202161"/>
            <a:ext cx="463740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ra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nhộn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nhịp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mặt</a:t>
            </a:r>
            <a:endParaRPr 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xinh</a:t>
            </a:r>
            <a:endParaRPr lang="en-US" sz="3200" dirty="0" err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: Rounded Corners 7"/>
          <p:cNvSpPr/>
          <p:nvPr/>
        </p:nvSpPr>
        <p:spPr>
          <a:xfrm>
            <a:off x="3777615" y="811168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772925" y="3279447"/>
            <a:ext cx="10515600" cy="91412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tả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ra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chơi là : </a:t>
            </a:r>
            <a:endParaRPr lang="en-US" sz="31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bldLvl="0" animBg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1356360" y="2124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1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: Rounded Corners 7"/>
          <p:cNvSpPr/>
          <p:nvPr/>
        </p:nvSpPr>
        <p:spPr>
          <a:xfrm>
            <a:off x="3870325" y="996588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1356360" y="3449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hàng cây xanh mát, sân trường, khung cửa sổ .</a:t>
            </a:r>
            <a:endParaRPr lang="en-US" sz="31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1830705" y="22249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nhớ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31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11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: Rounded Corners 7"/>
          <p:cNvSpPr/>
          <p:nvPr/>
        </p:nvSpPr>
        <p:spPr>
          <a:xfrm>
            <a:off x="3924300" y="1042943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" name="Title 1"/>
          <p:cNvSpPr>
            <a:spLocks noGrp="1"/>
          </p:cNvSpPr>
          <p:nvPr/>
        </p:nvSpPr>
        <p:spPr>
          <a:xfrm>
            <a:off x="1973580" y="34180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nhỏ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nhớ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110" dirty="0" err="1">
                <a:latin typeface="Times New Roman" panose="02020603050405020304" charset="0"/>
                <a:cs typeface="Times New Roman" panose="02020603050405020304" charset="0"/>
              </a:rPr>
              <a:t>lớp là nhớ lời cô ngọt ngào .</a:t>
            </a:r>
            <a:endParaRPr lang="en-US" sz="31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78481" y="1112699"/>
            <a:ext cx="5492476" cy="13208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Nghe - Viết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2" name="TextBox 15"/>
          <p:cNvSpPr txBox="1"/>
          <p:nvPr/>
        </p:nvSpPr>
        <p:spPr>
          <a:xfrm>
            <a:off x="1348105" y="3427095"/>
            <a:ext cx="9385300" cy="132080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Cái trống trường em .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69" y="715323"/>
            <a:ext cx="9721755" cy="4247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0812" y="5318438"/>
            <a:ext cx="7970292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báo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ra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......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63507" y="1523530"/>
            <a:ext cx="3751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vắng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ounded Rectangle 1"/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Cái trống trường em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1563507" y="3935602"/>
            <a:ext cx="37515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im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Nghiêng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5771299" y="1697704"/>
            <a:ext cx="4533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Kìa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gọi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5869724" y="3270599"/>
            <a:ext cx="453316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Tình cảm của bạn nhỏ dành cho trống như thế nào ?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1"/>
          <p:cNvSpPr txBox="1"/>
          <p:nvPr/>
        </p:nvSpPr>
        <p:spPr>
          <a:xfrm>
            <a:off x="6025299" y="4223734"/>
            <a:ext cx="453316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Bạn nhỏ rất yêu quý trống, gọi trống bằng từ ngữ thân thiết như người bạn .</a:t>
            </a:r>
            <a:endParaRPr lang="en-US" sz="28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5" grpId="0"/>
      <p:bldP spid="6" grpId="0"/>
      <p:bldP spid="4" grpId="0"/>
      <p:bldP spid="4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63507" y="1523530"/>
            <a:ext cx="3751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vắng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ounded Rectangle 1"/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Cái trống trường em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1563507" y="3935602"/>
            <a:ext cx="37515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im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Nghiêng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5814479" y="1697704"/>
            <a:ext cx="4533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Kìa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gọi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1"/>
          <p:cNvSpPr txBox="1"/>
          <p:nvPr/>
        </p:nvSpPr>
        <p:spPr>
          <a:xfrm>
            <a:off x="6170079" y="2982309"/>
            <a:ext cx="453316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Đoạn thơ có những chữ nào viết hoa ? Vì sao?</a:t>
            </a:r>
            <a:endParaRPr lang="en-US" sz="28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5" grpId="0"/>
      <p:bldP spid="6" grpId="0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563507" y="1523530"/>
            <a:ext cx="3751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Bọn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vắng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ounded Rectangle 1"/>
          <p:cNvSpPr/>
          <p:nvPr/>
        </p:nvSpPr>
        <p:spPr>
          <a:xfrm>
            <a:off x="1027430" y="548433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Cái trống trường em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1563507" y="3935602"/>
            <a:ext cx="37515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im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Nghiêng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giá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5771299" y="1697704"/>
            <a:ext cx="4533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Kìa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gọi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Tùng</a:t>
            </a:r>
            <a:endParaRPr lang="en-US" sz="320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33825" y="4924425"/>
            <a:ext cx="1102360" cy="425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6860" y="2518410"/>
            <a:ext cx="859155" cy="1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738" y="863870"/>
            <a:ext cx="882047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ba 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 9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11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+mn-cs"/>
              </a:rPr>
              <a:t> 2021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02002" y="1858679"/>
            <a:ext cx="259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7028" y="2081359"/>
            <a:ext cx="2520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Tiếng Việt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6607" y="671497"/>
            <a:ext cx="0" cy="5066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0500" y="2708275"/>
            <a:ext cx="4924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Cái trống trường em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37562" y="3738279"/>
            <a:ext cx="259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4000198" y="3914604"/>
            <a:ext cx="2520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Tiếng Việt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4001135" y="4552950"/>
            <a:ext cx="4613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Yêu lắm trường ơi 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01367" y="5617879"/>
            <a:ext cx="25935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02405" y="807720"/>
            <a:ext cx="7052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Nghe - viết : Cái trống trường em 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6607" y="671497"/>
            <a:ext cx="0" cy="5066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4548" y="1388506"/>
            <a:ext cx="128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800" b="1" dirty="0">
                <a:solidFill>
                  <a:prstClr val="white"/>
                </a:solidFill>
                <a:latin typeface="HP001 5 hàng" panose="020B0603050302020204" pitchFamily="34" charset="0"/>
              </a:rPr>
              <a:t>.....lỗi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 flipV="1">
            <a:off x="727075" y="1884045"/>
            <a:ext cx="1678940" cy="27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58390" y="1946275"/>
            <a:ext cx="28575" cy="3608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21"/>
          <p:cNvSpPr txBox="1"/>
          <p:nvPr/>
        </p:nvSpPr>
        <p:spPr>
          <a:xfrm>
            <a:off x="3126740" y="1388745"/>
            <a:ext cx="477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Buồn không hả trống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3126740" y="2046605"/>
            <a:ext cx="5485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Trong những ngày hè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2949575" y="2666365"/>
            <a:ext cx="5662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Bọn mình đi vắng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3013075" y="3286125"/>
            <a:ext cx="499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Chỉ còn tiếng ve 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3013075" y="4581525"/>
            <a:ext cx="499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Cái trống lặng im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3013075" y="5183505"/>
            <a:ext cx="499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Nghiêng đầu trên giá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7" grpId="1"/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  <p:bldP spid="4" grpId="0"/>
      <p:bldP spid="4" grpId="1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26607" y="671497"/>
            <a:ext cx="0" cy="5066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58390" y="751205"/>
            <a:ext cx="28575" cy="3608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21"/>
          <p:cNvSpPr txBox="1"/>
          <p:nvPr/>
        </p:nvSpPr>
        <p:spPr>
          <a:xfrm>
            <a:off x="3013075" y="751205"/>
            <a:ext cx="477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Chắc thấy chúng em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3126740" y="1463675"/>
            <a:ext cx="5485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Nó mừng vui quá !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3126740" y="2666365"/>
            <a:ext cx="5662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Kìa trống đang gọi: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3013075" y="3286125"/>
            <a:ext cx="6157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Tùng! Tùng! Tùng! Tùng!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86965" y="4359275"/>
            <a:ext cx="9678670" cy="6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2.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Dựa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vào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tranh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viết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từ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ngữ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có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tiếng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bắt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đầu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bằng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g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hoặc</a:t>
            </a:r>
            <a:r>
              <a:rPr lang="en-US" sz="32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gh</a:t>
            </a:r>
            <a:endParaRPr lang="en-US" sz="3200" dirty="0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536" y="1988288"/>
            <a:ext cx="7817588" cy="2431312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1669311" y="4419600"/>
            <a:ext cx="2147945" cy="10668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Cái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ghế</a:t>
            </a:r>
            <a:endParaRPr lang="en-US" sz="3600" dirty="0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4369980" y="4412400"/>
            <a:ext cx="2132419" cy="107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Kẹp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ghim</a:t>
            </a:r>
            <a:endParaRPr lang="en-US" sz="3600" dirty="0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7320938" y="4412400"/>
            <a:ext cx="2660629" cy="1074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Gà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mẹ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, </a:t>
            </a:r>
            <a:r>
              <a:rPr lang="en-US" sz="3600" dirty="0" err="1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gà</a:t>
            </a:r>
            <a:r>
              <a:rPr lang="en-US" sz="3600" dirty="0"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con</a:t>
            </a:r>
            <a:endParaRPr lang="en-US" sz="3600" dirty="0"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ldLvl="0" animBg="1"/>
      <p:bldP spid="13" grpId="0" bldLvl="0" animBg="1"/>
      <p:bldP spid="1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56" y="365125"/>
            <a:ext cx="10542944" cy="1325563"/>
          </a:xfrm>
        </p:spPr>
        <p:txBody>
          <a:bodyPr>
            <a:normAutofit fontScale="90000"/>
          </a:bodyPr>
          <a:lstStyle/>
          <a:p>
            <a:r>
              <a:rPr lang="en-US" sz="4890">
                <a:latin typeface="Times New Roman" panose="02020603050405020304" charset="0"/>
                <a:cs typeface="Times New Roman" panose="02020603050405020304" charset="0"/>
              </a:rPr>
              <a:t>3. Chọn a hoặc b</a:t>
            </a:r>
            <a:br>
              <a:rPr lang="en-US" sz="4890">
                <a:latin typeface="Times New Roman" panose="02020603050405020304" charset="0"/>
                <a:cs typeface="Times New Roman" panose="02020603050405020304" charset="0"/>
              </a:rPr>
            </a:br>
            <a:endParaRPr lang="en-US" sz="489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48296" y="750570"/>
            <a:ext cx="10542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Chọn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x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s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thay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ô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76158" y="1968500"/>
            <a:ext cx="75156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đám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lá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mượt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Treo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chùm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chuông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nhỏ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đỏ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vườn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quê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7470617" y="2169336"/>
            <a:ext cx="398346" cy="421163"/>
          </a:xfrm>
          <a:prstGeom prst="rect">
            <a:avLst/>
          </a:prstGeom>
        </p:spPr>
      </p:pic>
      <p:pic>
        <p:nvPicPr>
          <p:cNvPr id="12" name="Content Placeholder 8" descr="00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9533" y="3430170"/>
            <a:ext cx="320191" cy="477807"/>
          </a:xfrm>
          <a:prstGeom prst="rect">
            <a:avLst/>
          </a:prstGeom>
        </p:spPr>
      </p:pic>
      <p:pic>
        <p:nvPicPr>
          <p:cNvPr id="15" name="Content Placeholder 8" descr="00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0573" y="4099718"/>
            <a:ext cx="320191" cy="477807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862320" y="4769485"/>
            <a:ext cx="3136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( Là quả gì ?)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39734" y="2110017"/>
            <a:ext cx="10518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ngang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trèo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uối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chồng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 descr="008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665895" y="2286832"/>
            <a:ext cx="347374" cy="523240"/>
          </a:xfrm>
          <a:prstGeom prst="rect">
            <a:avLst/>
          </a:prstGeom>
        </p:spPr>
      </p:pic>
      <p:pic>
        <p:nvPicPr>
          <p:cNvPr id="10" name="Content Placeholder 8" descr="00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9871" y="2843979"/>
            <a:ext cx="345615" cy="62104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862320" y="4769485"/>
            <a:ext cx="3136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( Là  gì ?)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839" y="365125"/>
            <a:ext cx="11567886" cy="58118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6581389" y="20540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3455" t="38281" r="62372" b="56250"/>
          <a:stretch>
            <a:fillRect/>
          </a:stretch>
        </p:blipFill>
        <p:spPr>
          <a:xfrm>
            <a:off x="2770494" y="2799644"/>
            <a:ext cx="231905" cy="1708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8594" t="39062" r="27233" b="56641"/>
          <a:stretch>
            <a:fillRect/>
          </a:stretch>
        </p:blipFill>
        <p:spPr>
          <a:xfrm>
            <a:off x="2730936" y="1825626"/>
            <a:ext cx="394513" cy="2284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68594" t="39062" r="27233" b="56641"/>
          <a:stretch>
            <a:fillRect/>
          </a:stretch>
        </p:blipFill>
        <p:spPr>
          <a:xfrm>
            <a:off x="3988805" y="2770881"/>
            <a:ext cx="394513" cy="22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68594" t="39062" r="27233" b="56641"/>
          <a:stretch>
            <a:fillRect/>
          </a:stretch>
        </p:blipFill>
        <p:spPr>
          <a:xfrm>
            <a:off x="4562011" y="3629405"/>
            <a:ext cx="394513" cy="2284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3455" t="38281" r="62372" b="56250"/>
          <a:stretch>
            <a:fillRect/>
          </a:stretch>
        </p:blipFill>
        <p:spPr>
          <a:xfrm>
            <a:off x="6891659" y="1766344"/>
            <a:ext cx="231905" cy="17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Mùa hè cũng nghỉ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Suốt ba tháng liền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Trống nằm ngẫm nghĩ.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Buồn không hả trống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Trong những ngày hè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Bọn mình đi vắng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Chỉ còn tiếng ve?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Cái trống lặng im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Nghiêng đầu trên giá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Chắc thấy chúng em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Nó mừng vui quá!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Kìa trống đang gọi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Tùng! Tùng! Tùng! Tùng...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Vào năm học mới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Giọng  vang tưng bừng.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02405" y="807720"/>
            <a:ext cx="7052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Nghe - viết : Em học vẽ 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6607" y="671497"/>
            <a:ext cx="0" cy="5066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44548" y="1388506"/>
            <a:ext cx="128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2800" b="1" dirty="0">
                <a:solidFill>
                  <a:prstClr val="white"/>
                </a:solidFill>
                <a:latin typeface="HP001 5 hàng" panose="020B0603050302020204" pitchFamily="34" charset="0"/>
              </a:rPr>
              <a:t>.....lỗi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 flipV="1">
            <a:off x="727075" y="1884045"/>
            <a:ext cx="1678940" cy="27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58390" y="1946275"/>
            <a:ext cx="28575" cy="3608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21"/>
          <p:cNvSpPr txBox="1"/>
          <p:nvPr/>
        </p:nvSpPr>
        <p:spPr>
          <a:xfrm>
            <a:off x="3126740" y="1388745"/>
            <a:ext cx="477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Hôm nay trong lớp học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3126740" y="2046605"/>
            <a:ext cx="5485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Với giấy trắng, bút màu.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21"/>
          <p:cNvSpPr txBox="1"/>
          <p:nvPr/>
        </p:nvSpPr>
        <p:spPr>
          <a:xfrm>
            <a:off x="2949575" y="2666365"/>
            <a:ext cx="5662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Nắn nót em ngồi vẽ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3013075" y="3286125"/>
            <a:ext cx="499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Lung linh bầu trời sao.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3013075" y="4581525"/>
            <a:ext cx="499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Vẽ ông trăng trên cao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3013075" y="5183505"/>
            <a:ext cx="499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Rải ánh vàng đầy ngõ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  <p:bldP spid="17" grpId="1"/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  <p:bldP spid="4" grpId="0"/>
      <p:bldP spid="4" grpId="1"/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26607" y="671497"/>
            <a:ext cx="0" cy="5066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17115" y="669925"/>
            <a:ext cx="46355" cy="17773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21"/>
          <p:cNvSpPr txBox="1"/>
          <p:nvPr/>
        </p:nvSpPr>
        <p:spPr>
          <a:xfrm>
            <a:off x="3126740" y="751205"/>
            <a:ext cx="477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Vẽ cánh diều no gió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3126740" y="1463675"/>
            <a:ext cx="5485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Vi vu giữa tròi xanh.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7115" y="2482850"/>
            <a:ext cx="9889490" cy="723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hè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nghỉ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liền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ngẫm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nghĩ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hả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Bọn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vắng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ve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Cái trống lặng im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Nghiêng đầu trên giá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Chắc thấy chúng em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Nó mừng vui quá!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Kìa trống đang gọi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Tùng! Tùng! Tùng! Tùng...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Vào năm học mới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Giọng  vang tưng bừng.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34310" y="3142615"/>
            <a:ext cx="173101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012440" y="4116070"/>
            <a:ext cx="111252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793740" y="5398770"/>
            <a:ext cx="1731010" cy="3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hè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nghỉ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Suốt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liền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nằm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ngẫm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nghĩ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Buồn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hả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hè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Bọn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vắng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còn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tiếng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ve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Cái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im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Nghiêng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đầu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giá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Chắc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Nó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quá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Kìa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trống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đang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gọi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!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Tùng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...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mới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Giọng 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vang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tưng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2800" dirty="0" err="1">
                <a:latin typeface="Times New Roman" panose="02020603050405020304" charset="0"/>
                <a:cs typeface="Times New Roman" panose="02020603050405020304" charset="0"/>
              </a:rPr>
              <a:t>bừng</a:t>
            </a:r>
            <a:r>
              <a:rPr lang="en-US" sz="1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1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237444" y="1856094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8772" y="4274026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10042" y="1956177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12320" y="4292222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charset="0"/>
                  <a:ea typeface="Arial-Rounded" panose="020B0500000000000000" charset="0"/>
                  <a:cs typeface="Times New Roman" panose="0202060305040502030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charset="0"/>
                  <a:ea typeface="Arial-Rounded" panose="020B0500000000000000" charset="0"/>
                  <a:cs typeface="Times New Roman" panose="0202060305040502030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0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charset="0"/>
                    <a:ea typeface="Arial-Rounded" panose="020B0500000000000000" charset="0"/>
                    <a:cs typeface="Times New Roman" panose="02020603050405020304" charset="0"/>
                  </a:rPr>
                  <a:t>ngẫm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Times New Roman" panose="02020603050405020304" charset="0"/>
                    <a:ea typeface="Arial-Rounded" panose="020B0500000000000000" charset="0"/>
                    <a:cs typeface="Times New Roman" panose="02020603050405020304" charset="0"/>
                  </a:rPr>
                  <a:t> 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charset="0"/>
                    <a:ea typeface="Arial-Rounded" panose="020B0500000000000000" charset="0"/>
                    <a:cs typeface="Times New Roman" panose="02020603050405020304" charset="0"/>
                  </a:rPr>
                  <a:t>nghĩ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charset="0"/>
                  <a:ea typeface="Arial-Rounded" panose="020B0500000000000000" charset="0"/>
                  <a:cs typeface="Times New Roman" panose="02020603050405020304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charset="0"/>
                  <a:ea typeface="Arial-Rounded" panose="020B0500000000000000" charset="0"/>
                  <a:cs typeface="Times New Roman" panose="02020603050405020304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48426" y="3197631"/>
            <a:ext cx="593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nghĩ</a:t>
            </a:r>
            <a:r>
              <a:rPr lang="en-US" altLang="vi-VN" sz="3600" b="0" i="0" u="none" strike="noStrike" dirty="0">
                <a:solidFill>
                  <a:srgbClr val="231F20"/>
                </a:solidFill>
                <a:effectLst/>
                <a:latin typeface="Times New Roman" panose="02020603050405020304" charset="0"/>
                <a:ea typeface="Arial-Rounded" panose="020B0500000000000000" charset="0"/>
                <a:cs typeface="Times New Roman" panose="02020603050405020304" charset="0"/>
              </a:rPr>
              <a:t> đi nghĩ lại kĩ càng</a:t>
            </a:r>
            <a:endParaRPr lang="en-US" altLang="vi-VN" sz="3600" b="0" i="0" u="none" strike="noStrike" dirty="0">
              <a:solidFill>
                <a:srgbClr val="231F20"/>
              </a:solidFill>
              <a:effectLst/>
              <a:latin typeface="Times New Roman" panose="02020603050405020304" charset="0"/>
              <a:ea typeface="Arial-Rounded" panose="020B0500000000000000" charset="0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Mùa hè cũng nghỉ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Suốt ba tháng liền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Trống nằm ngẫm nghĩ.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Buồn không hả trống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Trong những ngày hè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Bọn mình đi vắng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Chỉ còn tiếng ve?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Cái trống lặng im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Nghiêng đầu trên giá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Chắc thấy chúng em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Nó mừng vui quá!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Kìa trống đang gọi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Tùng! Tùng! Tùng! Tùng...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Vào năm học mới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charset="0"/>
                <a:cs typeface="Times New Roman" panose="02020603050405020304" charset="0"/>
              </a:rPr>
              <a:t>Giọng  vang tưng bừng.</a:t>
            </a:r>
            <a:endParaRPr lang="en-US" sz="1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923925"/>
            <a:ext cx="4785360" cy="4351655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Mùa hè cũng nghỉ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Suốt ba tháng liền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Trống nằm ngẫm nghĩ.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Buồn không hả trống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Trong những ngày hè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Bọn mình đi vắng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Chỉ còn tiếng ve?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75247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Cái trống lặng im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Nghiêng đầu trên giá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Chắc thấy chúng em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Nó mừng vui quá!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Kìa trống đang gọi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Tùng! Tùng! Tùng! Tùng...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Vào năm học mới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Giọng vang tưng bừng.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041" y="4805502"/>
            <a:ext cx="9795510" cy="675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1.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Bạn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học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sinh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kể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gì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về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trống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trường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trong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những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ngày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hè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?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ea typeface="汉仪黑荔枝体简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35256" y="5380338"/>
            <a:ext cx="10721975" cy="831029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Cảm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xúc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trống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sinh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nghỉ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hè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.</a:t>
            </a:r>
            <a:endParaRPr lang="en-US" altLang="zh-CN" sz="3200" dirty="0">
              <a:solidFill>
                <a:srgbClr val="0070C0"/>
              </a:solidFill>
              <a:latin typeface="Times New Roman" panose="02020603050405020304" charset="0"/>
              <a:ea typeface="汉仪黑荔枝体简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8" grpId="0" bldLvl="0" animBg="1"/>
      <p:bldP spid="8" grpId="1" animBg="1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80385" y="182880"/>
            <a:ext cx="551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923925"/>
            <a:ext cx="4785360" cy="4351655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Cái trống trường em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Mùa hè cũng nghỉ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Suốt ba tháng liền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Trống nằm ngẫm nghĩ.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Buồn không hả trống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Trong những ngày hè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Bọn mình đi vắng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Chỉ còn tiếng ve?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5" y="75247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Cái trống lặng im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Nghiêng đầu trên giá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Chắc thấy chúng em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Nó mừng vui quá!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Kìa trống đang gọi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Tùng! Tùng! Tùng! Tùng...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Vào năm học mới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9600">
                <a:latin typeface="Times New Roman" panose="02020603050405020304" charset="0"/>
                <a:cs typeface="Times New Roman" panose="02020603050405020304" charset="0"/>
              </a:rPr>
              <a:t>Giọng  vang tưng bừng.</a:t>
            </a:r>
            <a:endParaRPr lang="en-US" sz="9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矩形 10"/>
          <p:cNvSpPr/>
          <p:nvPr/>
        </p:nvSpPr>
        <p:spPr>
          <a:xfrm>
            <a:off x="727075" y="4847590"/>
            <a:ext cx="9686290" cy="585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2.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Tiếng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trống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trường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trong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khổ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thơ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cuối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báo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hiệu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điều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gì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charset="0"/>
                <a:ea typeface="汉仪黑荔枝体简" panose="00020600040101010101" pitchFamily="18" charset="-122"/>
                <a:cs typeface="Times New Roman" panose="02020603050405020304" charset="0"/>
              </a:rPr>
              <a:t>?</a:t>
            </a:r>
            <a:endParaRPr lang="en-US" altLang="zh-CN" sz="2800" dirty="0">
              <a:solidFill>
                <a:srgbClr val="C00000"/>
              </a:solidFill>
              <a:latin typeface="Times New Roman" panose="02020603050405020304" charset="0"/>
              <a:ea typeface="汉仪黑荔枝体简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889635" y="5433060"/>
            <a:ext cx="10412730" cy="737235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Tiếng trống trường trong khổ thơ cuối 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charset="0"/>
              <a:ea typeface="汉仪黑荔枝体简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10" grpId="0" bldLvl="0" animBg="1"/>
      <p:bldP spid="10" grpId="1" animBg="1"/>
      <p:bldP spid="11" grpId="0"/>
      <p:bldP spid="11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5974</Words>
  <Application>WPS Presentation</Application>
  <PresentationFormat>Widescreen</PresentationFormat>
  <Paragraphs>437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3" baseType="lpstr">
      <vt:lpstr>Arial</vt:lpstr>
      <vt:lpstr>SimSun</vt:lpstr>
      <vt:lpstr>Wingdings</vt:lpstr>
      <vt:lpstr>Calibri</vt:lpstr>
      <vt:lpstr>ITC Avant Garde Std Bk</vt:lpstr>
      <vt:lpstr>Century Gothic</vt:lpstr>
      <vt:lpstr>Montserrat Medium</vt:lpstr>
      <vt:lpstr>Segoe Print</vt:lpstr>
      <vt:lpstr>Nunito</vt:lpstr>
      <vt:lpstr>Montserrat</vt:lpstr>
      <vt:lpstr>Times New Roman</vt:lpstr>
      <vt:lpstr>Arial-Rounded</vt:lpstr>
      <vt:lpstr>VNI 27 Bendigo</vt:lpstr>
      <vt:lpstr>汉仪黑荔枝体简</vt:lpstr>
      <vt:lpstr>Microsoft YaHei</vt:lpstr>
      <vt:lpstr>Arial Unicode MS</vt:lpstr>
      <vt:lpstr>HP001 4H</vt:lpstr>
      <vt:lpstr>HP001 5 hàng</vt:lpstr>
      <vt:lpstr>Arial</vt:lpstr>
      <vt:lpstr>Calibri</vt:lpstr>
      <vt:lpstr>1_Office Theme</vt:lpstr>
      <vt:lpstr>2_Office Theme</vt:lpstr>
      <vt:lpstr>CÁI TRỐNG TRƯỜNG EM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YÊU LẮM TRƯỜNG ƠI.</vt:lpstr>
      <vt:lpstr>PowerPoint 演示文稿</vt:lpstr>
      <vt:lpstr>PowerPoint 演示文稿</vt:lpstr>
      <vt:lpstr>1. Đọc khổ thơ tương ứng với từng bức tranh dưới đây</vt:lpstr>
      <vt:lpstr>2. Tìm những câu thơ tả các bạn học sinh trong giờ ra chơi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Dựa vào tranh, viết từ ngữ có tiếng bắt đầu bằng g hoặc gh</vt:lpstr>
      <vt:lpstr>3. Chọn a hoặc b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/>
  <cp:lastModifiedBy>admin</cp:lastModifiedBy>
  <cp:revision>166</cp:revision>
  <dcterms:created xsi:type="dcterms:W3CDTF">2020-10-01T15:34:00Z</dcterms:created>
  <dcterms:modified xsi:type="dcterms:W3CDTF">2021-11-08T23:53:54Z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83C538ACAE2D477FB4C218B00B2B3D45</vt:lpwstr>
  </property>
</Properties>
</file>