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8"/>
  </p:notesMasterIdLst>
  <p:sldIdLst>
    <p:sldId id="639" r:id="rId2"/>
    <p:sldId id="641" r:id="rId3"/>
    <p:sldId id="643" r:id="rId4"/>
    <p:sldId id="644" r:id="rId5"/>
    <p:sldId id="633" r:id="rId6"/>
    <p:sldId id="634" r:id="rId7"/>
    <p:sldId id="635" r:id="rId8"/>
    <p:sldId id="640" r:id="rId9"/>
    <p:sldId id="358" r:id="rId10"/>
    <p:sldId id="628" r:id="rId11"/>
    <p:sldId id="360" r:id="rId12"/>
    <p:sldId id="629" r:id="rId13"/>
    <p:sldId id="632" r:id="rId14"/>
    <p:sldId id="318" r:id="rId15"/>
    <p:sldId id="627" r:id="rId16"/>
    <p:sldId id="621" r:id="rId17"/>
  </p:sldIdLst>
  <p:sldSz cx="6858000" cy="5143500"/>
  <p:notesSz cx="6858000" cy="9144000"/>
  <p:embeddedFontLst>
    <p:embeddedFont>
      <p:font typeface="HP001" pitchFamily="34" charset="0"/>
      <p:regular r:id="rId19"/>
      <p:bold r:id="rId20"/>
    </p:embeddedFont>
    <p:embeddedFont>
      <p:font typeface="Montserrat" charset="0"/>
      <p:regular r:id="rId21"/>
      <p:bold r:id="rId22"/>
      <p:italic r:id="rId23"/>
      <p:boldItalic r:id="rId24"/>
    </p:embeddedFont>
    <p:embeddedFont>
      <p:font typeface="HP001 4 hàng" pitchFamily="34" charset="0"/>
      <p:regular r:id="rId25"/>
      <p:bold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宋体" pitchFamily="2" charset="-122"/>
      <p:regular r:id="rId31"/>
    </p:embeddedFont>
    <p:embeddedFont>
      <p:font typeface="Kalam" charset="0"/>
      <p:regular r:id="rId32"/>
      <p:bold r:id="rId33"/>
    </p:embeddedFont>
  </p:embeddedFontLst>
  <p:custDataLst>
    <p:tags r:id="rId3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BEE7FB"/>
    <a:srgbClr val="399795"/>
    <a:srgbClr val="000000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1"/>
    <p:restoredTop sz="93556" autoAdjust="0"/>
  </p:normalViewPr>
  <p:slideViewPr>
    <p:cSldViewPr snapToGrid="0">
      <p:cViewPr>
        <p:scale>
          <a:sx n="101" d="100"/>
          <a:sy n="101" d="100"/>
        </p:scale>
        <p:origin x="-696" y="-72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0839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3445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1301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762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223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579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141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586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503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8056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078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810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38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702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371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149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2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162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246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221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7860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496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129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8134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126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532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094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fld id="{A3C39D9B-1707-4BC2-A8DF-A9A95A2D1DDF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9615" y="3189685"/>
            <a:ext cx="51435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555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fld id="{A3C39D9B-1707-4BC2-A8DF-A9A95A2D1DDF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9615" y="3189685"/>
            <a:ext cx="51435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84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6858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3458214"/>
            <a:ext cx="6858008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7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19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583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9CD0F8A-4187-416C-8B26-32892C779C1A}"/>
              </a:ext>
            </a:extLst>
          </p:cNvPr>
          <p:cNvSpPr/>
          <p:nvPr userDrawn="1"/>
        </p:nvSpPr>
        <p:spPr>
          <a:xfrm>
            <a:off x="4710102" y="4888300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4" r:id="rId2"/>
    <p:sldLayoutId id="2147483713" r:id="rId3"/>
    <p:sldLayoutId id="2147483710" r:id="rId4"/>
    <p:sldLayoutId id="2147483704" r:id="rId5"/>
    <p:sldLayoutId id="2147483690" r:id="rId6"/>
    <p:sldLayoutId id="2147483685" r:id="rId7"/>
    <p:sldLayoutId id="2147483691" r:id="rId8"/>
    <p:sldLayoutId id="2147483687" r:id="rId9"/>
    <p:sldLayoutId id="2147483692" r:id="rId10"/>
    <p:sldLayoutId id="2147483686" r:id="rId11"/>
    <p:sldLayoutId id="2147483693" r:id="rId12"/>
    <p:sldLayoutId id="2147483688" r:id="rId13"/>
    <p:sldLayoutId id="2147483703" r:id="rId14"/>
    <p:sldLayoutId id="2147483719" r:id="rId15"/>
    <p:sldLayoutId id="2147483716" r:id="rId16"/>
    <p:sldLayoutId id="2147483712" r:id="rId17"/>
    <p:sldLayoutId id="2147483709" r:id="rId18"/>
    <p:sldLayoutId id="2147483707" r:id="rId19"/>
    <p:sldLayoutId id="2147483706" r:id="rId20"/>
    <p:sldLayoutId id="2147483705" r:id="rId21"/>
    <p:sldLayoutId id="2147483702" r:id="rId22"/>
    <p:sldLayoutId id="2147483718" r:id="rId23"/>
    <p:sldLayoutId id="2147483715" r:id="rId24"/>
    <p:sldLayoutId id="2147483711" r:id="rId25"/>
    <p:sldLayoutId id="2147483708" r:id="rId26"/>
    <p:sldLayoutId id="2147483701" r:id="rId27"/>
    <p:sldLayoutId id="2147483700" r:id="rId28"/>
    <p:sldLayoutId id="2147483699" r:id="rId29"/>
    <p:sldLayoutId id="2147483698" r:id="rId30"/>
    <p:sldLayoutId id="2147483697" r:id="rId31"/>
    <p:sldLayoutId id="2147483696" r:id="rId32"/>
    <p:sldLayoutId id="2147483695" r:id="rId33"/>
    <p:sldLayoutId id="2147483694" r:id="rId34"/>
    <p:sldLayoutId id="2147483721" r:id="rId35"/>
    <p:sldLayoutId id="2147483722" r:id="rId36"/>
    <p:sldLayoutId id="2147483723" r:id="rId37"/>
    <p:sldLayoutId id="2147483724" r:id="rId38"/>
    <p:sldLayoutId id="2147483725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.mp3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06"/>
            <a:ext cx="6858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91051" y="857249"/>
            <a:ext cx="5829300" cy="30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607" tIns="28804" rIns="57607" bIns="2880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>
                <a:solidFill>
                  <a:schemeClr val="bg1"/>
                </a:solidFill>
                <a:latin typeface="HP001 4 hàng" pitchFamily="34" charset="0"/>
              </a:rPr>
              <a:t>    Thứ năm ngày  </a:t>
            </a:r>
            <a:r>
              <a:rPr lang="en-US" sz="1600" b="1" smtClean="0">
                <a:solidFill>
                  <a:schemeClr val="bg1"/>
                </a:solidFill>
                <a:latin typeface="HP001 4 hàng" pitchFamily="34" charset="0"/>
              </a:rPr>
              <a:t>21  </a:t>
            </a:r>
            <a:r>
              <a:rPr lang="en-US" sz="1600" b="1">
                <a:solidFill>
                  <a:schemeClr val="bg1"/>
                </a:solidFill>
                <a:latin typeface="HP001 4 hàng" pitchFamily="34" charset="0"/>
              </a:rPr>
              <a:t>tháng 10 năm 2021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29347" y="1950118"/>
            <a:ext cx="3543300" cy="30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607" tIns="28804" rIns="57607" bIns="2880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>
                <a:solidFill>
                  <a:schemeClr val="bg1"/>
                </a:solidFill>
                <a:latin typeface="HP001 4 hàng" pitchFamily="34" charset="0"/>
              </a:rPr>
              <a:t>        Tiếng Việt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102518" y="1675397"/>
            <a:ext cx="145732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337176" y="2540544"/>
            <a:ext cx="4941076" cy="79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607" tIns="28804" rIns="57607" bIns="2880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>
                <a:solidFill>
                  <a:schemeClr val="bg1"/>
                </a:solidFill>
                <a:latin typeface="HP001 4 hàng" pitchFamily="34" charset="0"/>
              </a:rPr>
              <a:t> Từ ngữ </a:t>
            </a:r>
            <a:r>
              <a:rPr lang="en-US" sz="1600" b="1" smtClean="0">
                <a:solidFill>
                  <a:schemeClr val="bg1"/>
                </a:solidFill>
                <a:latin typeface="HP001 4 hàng" pitchFamily="34" charset="0"/>
              </a:rPr>
              <a:t>chỉ đặc điểm. Câu nêu đặc điểm </a:t>
            </a:r>
            <a:endParaRPr lang="en-US" sz="1600" b="1">
              <a:solidFill>
                <a:schemeClr val="bg1"/>
              </a:solidFill>
              <a:latin typeface="HP001 4 hàng" pitchFamily="34" charset="0"/>
            </a:endParaRPr>
          </a:p>
          <a:p>
            <a:r>
              <a:rPr lang="en-US" sz="1600" b="1">
                <a:solidFill>
                  <a:schemeClr val="bg1"/>
                </a:solidFill>
                <a:latin typeface="HP001 4 hàng" pitchFamily="34" charset="0"/>
              </a:rPr>
              <a:t> </a:t>
            </a:r>
          </a:p>
          <a:p>
            <a:r>
              <a:rPr lang="en-US" sz="1600" b="1">
                <a:solidFill>
                  <a:schemeClr val="bg1"/>
                </a:solidFill>
                <a:latin typeface="HP001 4 hàng" pitchFamily="34" charset="0"/>
              </a:rPr>
              <a:t>          </a:t>
            </a:r>
            <a:endParaRPr lang="en-US" sz="1600" b="1">
              <a:solidFill>
                <a:srgbClr val="FF0000"/>
              </a:solidFill>
              <a:latin typeface="HP001 4 hàng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95563" y="628650"/>
            <a:ext cx="4512" cy="41809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74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B638F74-8C3B-F341-8E00-2B27313C29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700" b="54052"/>
          <a:stretch/>
        </p:blipFill>
        <p:spPr>
          <a:xfrm>
            <a:off x="1081707" y="1125592"/>
            <a:ext cx="2358903" cy="15076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4A6F4B7-F27B-F840-9008-52B888893E34}"/>
              </a:ext>
            </a:extLst>
          </p:cNvPr>
          <p:cNvSpPr txBox="1"/>
          <p:nvPr/>
        </p:nvSpPr>
        <p:spPr>
          <a:xfrm>
            <a:off x="552892" y="2633225"/>
            <a:ext cx="5993681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 Bạn nhỏ mới ngủ dậy, ngồi trên giường, hai tay vươn cao, vẻ mặt tươi cười. Bạn ngủ dậy cảm thấy rất vui vẻ và thoải mái.</a:t>
            </a:r>
          </a:p>
        </p:txBody>
      </p:sp>
    </p:spTree>
    <p:extLst>
      <p:ext uri="{BB962C8B-B14F-4D97-AF65-F5344CB8AC3E}">
        <p14:creationId xmlns:p14="http://schemas.microsoft.com/office/powerpoint/2010/main" val="423042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BA3386-2D88-41D2-939F-6A431FA76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1595" t="1129" b="56905"/>
          <a:stretch/>
        </p:blipFill>
        <p:spPr>
          <a:xfrm>
            <a:off x="2100179" y="371061"/>
            <a:ext cx="2657641" cy="2520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537F05A-DC68-432E-84C1-32DA808F9239}"/>
              </a:ext>
            </a:extLst>
          </p:cNvPr>
          <p:cNvSpPr txBox="1"/>
          <p:nvPr/>
        </p:nvSpPr>
        <p:spPr>
          <a:xfrm>
            <a:off x="919653" y="2994895"/>
            <a:ext cx="52161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Sau khi thức dậy, bạn nhỏ đánh răng và rửa mặt. Bạn là người biết giữ gìn vệ sinh cá nhân sạch sẽ.</a:t>
            </a:r>
          </a:p>
        </p:txBody>
      </p:sp>
    </p:spTree>
    <p:extLst>
      <p:ext uri="{BB962C8B-B14F-4D97-AF65-F5344CB8AC3E}">
        <p14:creationId xmlns:p14="http://schemas.microsoft.com/office/powerpoint/2010/main" val="160702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29FD0C-5FAC-4413-BE1B-B44F2CF5F6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42976" r="341" b="1288"/>
          <a:stretch/>
        </p:blipFill>
        <p:spPr>
          <a:xfrm>
            <a:off x="840931" y="326127"/>
            <a:ext cx="5488707" cy="182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07F3C7-17E3-4145-88E1-FEF51FE903A3}"/>
              </a:ext>
            </a:extLst>
          </p:cNvPr>
          <p:cNvSpPr txBox="1"/>
          <p:nvPr/>
        </p:nvSpPr>
        <p:spPr>
          <a:xfrm>
            <a:off x="632165" y="2258324"/>
            <a:ext cx="295311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Sau khi vệ sinh cá </a:t>
            </a:r>
            <a:r>
              <a:rPr lang="vi-VN" sz="22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nhân </a:t>
            </a:r>
            <a:r>
              <a:rPr lang="vi-VN" sz="220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xong</a:t>
            </a:r>
            <a:r>
              <a:rPr lang="en-US" sz="220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</a:t>
            </a:r>
            <a:r>
              <a:rPr lang="vi-VN" sz="220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2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bạn nhỏ ăn bữa sáng mà mẹ đã chuẩn bị sẵn với thái độ rất hào hứng vì chắc bữa sáng của bạn rất ngon.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C6C5A5A-8645-4CE5-9D88-1855DB84988E}"/>
              </a:ext>
            </a:extLst>
          </p:cNvPr>
          <p:cNvSpPr txBox="1"/>
          <p:nvPr/>
        </p:nvSpPr>
        <p:spPr>
          <a:xfrm>
            <a:off x="3896139" y="2245073"/>
            <a:ext cx="263718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solidFill>
                  <a:schemeClr val="tx1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Sau khi ăn sáng xong, bạn nhỏ thay đồng phục và đi đến trường. Bạn đi học với thái độ rất vui.</a:t>
            </a:r>
          </a:p>
        </p:txBody>
      </p:sp>
    </p:spTree>
    <p:extLst>
      <p:ext uri="{BB962C8B-B14F-4D97-AF65-F5344CB8AC3E}">
        <p14:creationId xmlns:p14="http://schemas.microsoft.com/office/powerpoint/2010/main" val="377719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D2ECCB-54C7-41CA-A569-15F8FA3C1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568" y="394790"/>
            <a:ext cx="5307911" cy="4748709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F505ED4A-FFBB-4642-A99B-DEEF34718D26}"/>
              </a:ext>
            </a:extLst>
          </p:cNvPr>
          <p:cNvSpPr/>
          <p:nvPr/>
        </p:nvSpPr>
        <p:spPr>
          <a:xfrm>
            <a:off x="75414" y="754144"/>
            <a:ext cx="2556144" cy="1140979"/>
          </a:xfrm>
          <a:prstGeom prst="wedgeEllipseCallou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</a:rPr>
              <a:t>-Em </a:t>
            </a:r>
            <a:r>
              <a:rPr lang="en-US" sz="1600">
                <a:solidFill>
                  <a:schemeClr val="tx1"/>
                </a:solidFill>
              </a:rPr>
              <a:t>hãy nói </a:t>
            </a:r>
            <a:r>
              <a:rPr lang="en-US" sz="1600" smtClean="0">
                <a:solidFill>
                  <a:schemeClr val="tx1"/>
                </a:solidFill>
              </a:rPr>
              <a:t>lại: Bạn nhỏ làm những việc gì?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AF5D94B-560D-4354-B3A5-512AD573DE1C}"/>
              </a:ext>
            </a:extLst>
          </p:cNvPr>
          <p:cNvSpPr/>
          <p:nvPr/>
        </p:nvSpPr>
        <p:spPr>
          <a:xfrm>
            <a:off x="2631558" y="2607800"/>
            <a:ext cx="1293787" cy="263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1575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575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1575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0E79545-DBFE-4269-A6F3-D73F1F2B3129}"/>
              </a:ext>
            </a:extLst>
          </p:cNvPr>
          <p:cNvSpPr/>
          <p:nvPr/>
        </p:nvSpPr>
        <p:spPr>
          <a:xfrm>
            <a:off x="5211913" y="2681243"/>
            <a:ext cx="1227295" cy="1758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1575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575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endParaRPr lang="en-US" sz="1575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FB982EA-5FFF-45FF-84A5-34986A5EDBEB}"/>
              </a:ext>
            </a:extLst>
          </p:cNvPr>
          <p:cNvSpPr/>
          <p:nvPr/>
        </p:nvSpPr>
        <p:spPr>
          <a:xfrm>
            <a:off x="2631558" y="4811288"/>
            <a:ext cx="1048636" cy="263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1575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575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en-US" sz="1575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3DFFAF89-BD41-40D2-87C3-9C22C43D7678}"/>
              </a:ext>
            </a:extLst>
          </p:cNvPr>
          <p:cNvSpPr txBox="1">
            <a:spLocks/>
          </p:cNvSpPr>
          <p:nvPr/>
        </p:nvSpPr>
        <p:spPr>
          <a:xfrm>
            <a:off x="561200" y="2804914"/>
            <a:ext cx="5915025" cy="2447628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75" dirty="0"/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xmlns="" id="{A2BE3D5C-BB09-4D3A-8812-24DFA4418AC4}"/>
              </a:ext>
            </a:extLst>
          </p:cNvPr>
          <p:cNvSpPr/>
          <p:nvPr/>
        </p:nvSpPr>
        <p:spPr>
          <a:xfrm>
            <a:off x="-1" y="3294453"/>
            <a:ext cx="2771481" cy="1163025"/>
          </a:xfrm>
          <a:prstGeom prst="wedgeEllipseCallou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schemeClr val="tx1"/>
                </a:solidFill>
              </a:rPr>
              <a:t> -Còn em, trước </a:t>
            </a:r>
            <a:r>
              <a:rPr lang="en-US" sz="1800" dirty="0" err="1">
                <a:solidFill>
                  <a:schemeClr val="tx1"/>
                </a:solidFill>
              </a:rPr>
              <a:t>khi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học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err="1">
                <a:solidFill>
                  <a:schemeClr val="tx1"/>
                </a:solidFill>
              </a:rPr>
              <a:t>em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smtClean="0">
                <a:solidFill>
                  <a:schemeClr val="tx1"/>
                </a:solidFill>
              </a:rPr>
              <a:t>thường </a:t>
            </a:r>
            <a:r>
              <a:rPr lang="en-US" sz="1800" dirty="0" err="1">
                <a:solidFill>
                  <a:schemeClr val="tx1"/>
                </a:solidFill>
              </a:rPr>
              <a:t>làm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những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việc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gì</a:t>
            </a:r>
            <a:r>
              <a:rPr lang="en-US" sz="1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xmlns="" id="{05F019AA-BC36-AC49-ACB9-56DC00093A53}"/>
              </a:ext>
            </a:extLst>
          </p:cNvPr>
          <p:cNvSpPr/>
          <p:nvPr/>
        </p:nvSpPr>
        <p:spPr>
          <a:xfrm>
            <a:off x="4776815" y="4880341"/>
            <a:ext cx="1048636" cy="263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1575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575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1575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Speech Bubble: Oval 5">
            <a:extLst>
              <a:ext uri="{FF2B5EF4-FFF2-40B4-BE49-F238E27FC236}">
                <a16:creationId xmlns:a16="http://schemas.microsoft.com/office/drawing/2014/main" xmlns="" id="{F505ED4A-FFBB-4642-A99B-DEEF34718D26}"/>
              </a:ext>
            </a:extLst>
          </p:cNvPr>
          <p:cNvSpPr/>
          <p:nvPr/>
        </p:nvSpPr>
        <p:spPr>
          <a:xfrm>
            <a:off x="0" y="2047523"/>
            <a:ext cx="2556144" cy="1140979"/>
          </a:xfrm>
          <a:prstGeom prst="wedgeEllipseCallou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</a:rPr>
              <a:t>-Theo em, bạn nhỏ làm việc đó trong thời gian nào?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0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7953" y="657894"/>
            <a:ext cx="5530400" cy="821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3 - 4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kể về những việc em thường làm trước khi đi học.</a:t>
            </a:r>
            <a:endParaRPr lang="en-US" sz="20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58706" y="1641595"/>
            <a:ext cx="5867693" cy="2511698"/>
            <a:chOff x="768927" y="1641595"/>
            <a:chExt cx="5340928" cy="2511698"/>
          </a:xfrm>
        </p:grpSpPr>
        <p:grpSp>
          <p:nvGrpSpPr>
            <p:cNvPr id="16" name="Group 15"/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oogle Shape;1251;p47"/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4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" name="Google Shape;1254;p47"/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7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042838" y="1727227"/>
              <a:ext cx="11299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UTM Avo" panose="02040603050506020204" pitchFamily="18" charset="0"/>
                </a:rPr>
                <a:t>Gợi</a:t>
              </a:r>
              <a:r>
                <a:rPr lang="en-US" sz="2000" dirty="0">
                  <a:latin typeface="UTM Avo" panose="02040603050506020204" pitchFamily="18" charset="0"/>
                </a:rPr>
                <a:t> ý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49265" y="2401283"/>
            <a:ext cx="563800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000"/>
              </a:lnSpc>
              <a:buFontTx/>
              <a:buChar char="-"/>
            </a:pP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vi-VN" sz="2000" dirty="0">
                <a:latin typeface="UTM Avo" panose="02040603050506020204" pitchFamily="18" charset="0"/>
              </a:rPr>
              <a:t>đã làm những việc gì?</a:t>
            </a:r>
          </a:p>
          <a:p>
            <a:pPr marL="342900" indent="-342900">
              <a:lnSpc>
                <a:spcPts val="3000"/>
              </a:lnSpc>
              <a:buFontTx/>
              <a:buChar char="-"/>
            </a:pPr>
            <a:r>
              <a:rPr lang="vi-VN" sz="2000" dirty="0">
                <a:latin typeface="UTM Avo" panose="02040603050506020204" pitchFamily="18" charset="0"/>
              </a:rPr>
              <a:t>Em làm những việc đó vào những thời gian nào?</a:t>
            </a:r>
          </a:p>
          <a:p>
            <a:pPr marL="342900" indent="-342900">
              <a:lnSpc>
                <a:spcPts val="3000"/>
              </a:lnSpc>
              <a:buFontTx/>
              <a:buChar char="-"/>
            </a:pPr>
            <a:r>
              <a:rPr lang="vi-VN" sz="2000" dirty="0">
                <a:latin typeface="UTM Avo" panose="02040603050506020204" pitchFamily="18" charset="0"/>
              </a:rPr>
              <a:t>Em cảm thấy như thế </a:t>
            </a:r>
            <a:r>
              <a:rPr lang="vi-VN" sz="2000">
                <a:latin typeface="UTM Avo" panose="02040603050506020204" pitchFamily="18" charset="0"/>
              </a:rPr>
              <a:t>nào</a:t>
            </a:r>
            <a:r>
              <a:rPr lang="vi-VN" sz="2000" smtClean="0">
                <a:latin typeface="UTM Avo" panose="02040603050506020204" pitchFamily="18" charset="0"/>
              </a:rPr>
              <a:t>?</a:t>
            </a:r>
            <a:r>
              <a:rPr lang="en-US" sz="2000" smtClean="0">
                <a:latin typeface="UTM Avo" panose="02040603050506020204" pitchFamily="18" charset="0"/>
              </a:rPr>
              <a:t>(cảm xúc, suy nghĩ)</a:t>
            </a:r>
            <a:endParaRPr lang="en-US" sz="2000" dirty="0">
              <a:latin typeface="UTM Avo" panose="02040603050506020204" pitchFamily="18" charset="0"/>
            </a:endParaRPr>
          </a:p>
        </p:txBody>
      </p:sp>
      <p:grpSp>
        <p:nvGrpSpPr>
          <p:cNvPr id="22" name="Google Shape;1029;p42"/>
          <p:cNvGrpSpPr/>
          <p:nvPr/>
        </p:nvGrpSpPr>
        <p:grpSpPr>
          <a:xfrm rot="20594821">
            <a:off x="5297000" y="3803136"/>
            <a:ext cx="1175015" cy="898360"/>
            <a:chOff x="7570574" y="3912596"/>
            <a:chExt cx="1175015" cy="898360"/>
          </a:xfrm>
        </p:grpSpPr>
        <p:grpSp>
          <p:nvGrpSpPr>
            <p:cNvPr id="23" name="Google Shape;1030;p42"/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28" name="Google Shape;1031;p42"/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032;p42"/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033;p42"/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034;p42"/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035;p42"/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036;p42"/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037;p42"/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038;p42"/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039;p42"/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040;p42"/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041;p42"/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042;p42"/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043;p42"/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044;p42"/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045;p42"/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046;p42"/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047;p42"/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048;p42"/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049;p42"/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050;p42"/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051;p42"/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1052;p42"/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778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402" y="252000"/>
            <a:ext cx="5530400" cy="833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 3 - 4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vi-VN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kể về những việc em thường làm trước khi đi học.</a:t>
            </a:r>
            <a:endParaRPr lang="en-US" sz="2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728" y="922874"/>
            <a:ext cx="6874167" cy="4220626"/>
            <a:chOff x="768927" y="1641595"/>
            <a:chExt cx="5340928" cy="2511698"/>
          </a:xfrm>
        </p:grpSpPr>
        <p:grpSp>
          <p:nvGrpSpPr>
            <p:cNvPr id="16" name="Group 15"/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oogle Shape;1251;p47"/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4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" name="Google Shape;1254;p47"/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7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042838" y="1727227"/>
              <a:ext cx="11299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UTM Avo" panose="02040603050506020204" pitchFamily="18" charset="0"/>
                </a:rPr>
                <a:t>Bài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làm</a:t>
              </a:r>
              <a:endParaRPr lang="en-US" sz="20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93572" y="1908294"/>
            <a:ext cx="612648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 mươi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 tiên, em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đi đánh răng và rửa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ba. Sau đó,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 sáng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 mươi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cảm thấy rất vui, sẵn sàng cho một ngày mới.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13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22" y="645522"/>
            <a:ext cx="6819510" cy="3851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321" y="520608"/>
            <a:ext cx="6508005" cy="64834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107" y="841991"/>
            <a:ext cx="1256362" cy="4200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5736" y="812909"/>
            <a:ext cx="1407590" cy="6553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085832" y="1824902"/>
            <a:ext cx="20810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vi-VN" sz="2700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2700" i="1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9332" y="2768791"/>
            <a:ext cx="4870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 Viết đoạn văn kể về những việc em thường làm trước khi đi học trong vở trắng Tiếng Việt. </a:t>
            </a:r>
          </a:p>
          <a:p>
            <a:pPr defTabSz="514350">
              <a:buClrTx/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Chuẩn bị bài: Cây xấu hổ</a:t>
            </a:r>
          </a:p>
        </p:txBody>
      </p:sp>
      <p:pic>
        <p:nvPicPr>
          <p:cNvPr id="3" name="y2mate.com - Thuận Kiều Trường Của Chúng Em - Bích Liễu- Thùy Trâm_ Minh  Thư - Thảo Vy_zFe3WoFwKe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495347" y="4112117"/>
            <a:ext cx="342900" cy="342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657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248486" y="2965381"/>
            <a:ext cx="965273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14" tIns="21619" rIns="43214" bIns="21619" rtlCol="0" anchor="ctr"/>
          <a:lstStyle/>
          <a:p>
            <a:pPr algn="ctr" defTabSz="576094">
              <a:defRPr/>
            </a:pPr>
            <a:endParaRPr lang="zh-CN" altLang="en-US" sz="9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85420" y="3068570"/>
            <a:ext cx="887882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14" tIns="21619" rIns="43214" bIns="21619" rtlCol="0" anchor="ctr"/>
          <a:lstStyle/>
          <a:p>
            <a:pPr algn="ctr" defTabSz="576094">
              <a:defRPr/>
            </a:pPr>
            <a:endParaRPr lang="zh-CN" altLang="en-US" sz="9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262255" y="2159832"/>
            <a:ext cx="681529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14" tIns="21619" rIns="43214" bIns="21619" rtlCol="0" anchor="ctr"/>
          <a:lstStyle/>
          <a:p>
            <a:pPr algn="ctr" defTabSz="576094">
              <a:defRPr/>
            </a:pPr>
            <a:endParaRPr lang="zh-CN" altLang="en-US" sz="9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022930" y="368865"/>
            <a:ext cx="2899876" cy="3672697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5084728" y="2444487"/>
            <a:ext cx="69713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14" tIns="21619" rIns="43214" bIns="21619" rtlCol="0" anchor="ctr"/>
          <a:lstStyle/>
          <a:p>
            <a:pPr algn="ctr" defTabSz="576094">
              <a:defRPr/>
            </a:pPr>
            <a:endParaRPr lang="zh-CN" altLang="en-US" sz="9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4830550" y="608137"/>
            <a:ext cx="989998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684347" y="448581"/>
            <a:ext cx="499302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14" tIns="21619" rIns="43214" bIns="21619" rtlCol="0" anchor="ctr"/>
          <a:lstStyle/>
          <a:p>
            <a:pPr algn="ctr" defTabSz="576094">
              <a:defRPr/>
            </a:pPr>
            <a:endParaRPr lang="zh-CN" altLang="en-US" sz="9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933998" y="912516"/>
            <a:ext cx="302706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14" tIns="21619" rIns="43214" bIns="21619" rtlCol="0" anchor="ctr"/>
          <a:lstStyle/>
          <a:p>
            <a:pPr algn="ctr" defTabSz="576094">
              <a:defRPr/>
            </a:pPr>
            <a:endParaRPr lang="zh-CN" altLang="en-US" sz="9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52611" y="2254846"/>
            <a:ext cx="2801156" cy="689991"/>
          </a:xfrm>
          <a:prstGeom prst="rect">
            <a:avLst/>
          </a:prstGeom>
          <a:noFill/>
        </p:spPr>
        <p:txBody>
          <a:bodyPr wrap="none" lIns="43214" tIns="21619" rIns="43214" bIns="2161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576094"/>
            <a:r>
              <a:rPr lang="en-US" sz="42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2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2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91" y="2046200"/>
            <a:ext cx="4397937" cy="3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60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445" y="1169500"/>
            <a:ext cx="3351566" cy="366030"/>
          </a:xfrm>
          <a:prstGeom prst="rect">
            <a:avLst/>
          </a:prstGeom>
          <a:noFill/>
        </p:spPr>
        <p:txBody>
          <a:bodyPr wrap="square" lIns="57689" tIns="28845" rIns="57689" bIns="28845" rtlCol="0">
            <a:spAutoFit/>
          </a:bodyPr>
          <a:lstStyle/>
          <a:p>
            <a:r>
              <a:rPr lang="en-US" sz="2000" b="1">
                <a:solidFill>
                  <a:srgbClr val="0000CC"/>
                </a:solidFill>
                <a:latin typeface="HP001" pitchFamily="34" charset="0"/>
                <a:cs typeface="Times New Roman" pitchFamily="18" charset="0"/>
              </a:rPr>
              <a:t>Tiết trước các em học bài gì?</a:t>
            </a:r>
            <a:endParaRPr lang="en-US" sz="2000" b="1">
              <a:solidFill>
                <a:srgbClr val="0000CC"/>
              </a:solidFill>
              <a:latin typeface="HP001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80560" y="1888441"/>
            <a:ext cx="3494796" cy="110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689" tIns="28845" rIns="57689" bIns="2884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>
                <a:solidFill>
                  <a:schemeClr val="bg1"/>
                </a:solidFill>
                <a:latin typeface="HP001 4 hàng" pitchFamily="34" charset="0"/>
              </a:rPr>
              <a:t> </a:t>
            </a:r>
            <a:endParaRPr lang="en-US" sz="1600" b="1">
              <a:solidFill>
                <a:schemeClr val="bg1"/>
              </a:solidFill>
              <a:latin typeface="HP001 4 hàng" pitchFamily="34" charset="0"/>
            </a:endParaRPr>
          </a:p>
          <a:p>
            <a:r>
              <a:rPr lang="en-US" sz="1600" b="1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HP001 4 hàng" pitchFamily="34" charset="0"/>
              </a:rPr>
              <a:t>Câu </a:t>
            </a:r>
            <a:r>
              <a:rPr lang="en-US" sz="2000" b="1" smtClean="0">
                <a:solidFill>
                  <a:srgbClr val="FF0000"/>
                </a:solidFill>
                <a:latin typeface="HP001 4 hàng" pitchFamily="34" charset="0"/>
              </a:rPr>
              <a:t>nêu hoạt động</a:t>
            </a:r>
            <a:endParaRPr lang="en-US" sz="2000">
              <a:solidFill>
                <a:srgbClr val="FF0000"/>
              </a:solidFill>
            </a:endParaRPr>
          </a:p>
          <a:p>
            <a:endParaRPr lang="en-US" sz="1600" b="1">
              <a:solidFill>
                <a:schemeClr val="bg1"/>
              </a:solidFill>
              <a:latin typeface="HP001 4 hàng" pitchFamily="34" charset="0"/>
            </a:endParaRPr>
          </a:p>
          <a:p>
            <a:r>
              <a:rPr lang="en-US" sz="1600" b="1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600" b="1">
                <a:solidFill>
                  <a:schemeClr val="bg1"/>
                </a:solidFill>
                <a:latin typeface="HP001 4 hàng" pitchFamily="34" charset="0"/>
              </a:rPr>
              <a:t>         </a:t>
            </a:r>
            <a:endParaRPr lang="en-US" sz="1600" b="1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1965" y="1704268"/>
            <a:ext cx="3383425" cy="366030"/>
          </a:xfrm>
          <a:prstGeom prst="rect">
            <a:avLst/>
          </a:prstGeom>
        </p:spPr>
        <p:txBody>
          <a:bodyPr wrap="none" lIns="57689" tIns="28845" rIns="57689" bIns="28845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HP001 4 hàng" pitchFamily="34" charset="0"/>
              </a:rPr>
              <a:t>Từ ngữ chỉ sự vật, hoạt động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0559" y="2914651"/>
            <a:ext cx="4262401" cy="366030"/>
          </a:xfrm>
          <a:prstGeom prst="rect">
            <a:avLst/>
          </a:prstGeom>
          <a:noFill/>
        </p:spPr>
        <p:txBody>
          <a:bodyPr wrap="square" lIns="57689" tIns="28845" rIns="57689" bIns="28845" rtlCol="0">
            <a:spAutoFit/>
          </a:bodyPr>
          <a:lstStyle/>
          <a:p>
            <a:r>
              <a:rPr lang="en-US" sz="2000" b="1">
                <a:latin typeface="HP001" pitchFamily="34" charset="0"/>
              </a:rPr>
              <a:t>Em hãy đặt  1 </a:t>
            </a:r>
            <a:r>
              <a:rPr lang="en-US" sz="2000" b="1">
                <a:latin typeface="HP001" pitchFamily="34" charset="0"/>
              </a:rPr>
              <a:t>câu </a:t>
            </a:r>
            <a:r>
              <a:rPr lang="en-US" sz="2000" b="1" smtClean="0">
                <a:latin typeface="HP001" pitchFamily="34" charset="0"/>
              </a:rPr>
              <a:t>nêu hoạt động</a:t>
            </a:r>
            <a:endParaRPr lang="en-US" sz="2000" b="1">
              <a:latin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41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06"/>
            <a:ext cx="6858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91051" y="857249"/>
            <a:ext cx="5829300" cy="30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607" tIns="28804" rIns="57607" bIns="2880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>
                <a:solidFill>
                  <a:schemeClr val="bg1"/>
                </a:solidFill>
                <a:latin typeface="HP001 4 hàng" pitchFamily="34" charset="0"/>
              </a:rPr>
              <a:t>    Thứ năm ngày  </a:t>
            </a:r>
            <a:r>
              <a:rPr lang="en-US" sz="1600" b="1" smtClean="0">
                <a:solidFill>
                  <a:schemeClr val="bg1"/>
                </a:solidFill>
                <a:latin typeface="HP001 4 hàng" pitchFamily="34" charset="0"/>
              </a:rPr>
              <a:t>21  </a:t>
            </a:r>
            <a:r>
              <a:rPr lang="en-US" sz="1600" b="1">
                <a:solidFill>
                  <a:schemeClr val="bg1"/>
                </a:solidFill>
                <a:latin typeface="HP001 4 hàng" pitchFamily="34" charset="0"/>
              </a:rPr>
              <a:t>tháng 10 năm 2021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29347" y="1950118"/>
            <a:ext cx="3543300" cy="30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607" tIns="28804" rIns="57607" bIns="2880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>
                <a:solidFill>
                  <a:schemeClr val="bg1"/>
                </a:solidFill>
                <a:latin typeface="HP001 4 hàng" pitchFamily="34" charset="0"/>
              </a:rPr>
              <a:t>        Tiếng Việt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102518" y="1675397"/>
            <a:ext cx="145732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337176" y="2540544"/>
            <a:ext cx="4941076" cy="8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607" tIns="28804" rIns="57607" bIns="2880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800" b="1">
                <a:solidFill>
                  <a:srgbClr val="FF0000"/>
                </a:solidFill>
                <a:latin typeface="HP001 4 hàng" pitchFamily="34" charset="0"/>
              </a:rPr>
              <a:t>Từ ngữ </a:t>
            </a:r>
            <a:r>
              <a:rPr lang="en-US" sz="1800" b="1" smtClean="0">
                <a:solidFill>
                  <a:srgbClr val="FF0000"/>
                </a:solidFill>
                <a:latin typeface="HP001 4 hàng" pitchFamily="34" charset="0"/>
              </a:rPr>
              <a:t>chỉ đặc điểm. Câu nêu đặc điểm </a:t>
            </a:r>
            <a:endParaRPr lang="en-US" sz="1800" b="1">
              <a:solidFill>
                <a:srgbClr val="FF0000"/>
              </a:solidFill>
              <a:latin typeface="HP001 4 hàng" pitchFamily="34" charset="0"/>
            </a:endParaRPr>
          </a:p>
          <a:p>
            <a:r>
              <a:rPr lang="en-US" sz="1600" b="1">
                <a:solidFill>
                  <a:schemeClr val="bg1"/>
                </a:solidFill>
                <a:latin typeface="HP001 4 hàng" pitchFamily="34" charset="0"/>
              </a:rPr>
              <a:t> </a:t>
            </a:r>
          </a:p>
          <a:p>
            <a:r>
              <a:rPr lang="en-US" sz="1600" b="1">
                <a:solidFill>
                  <a:schemeClr val="bg1"/>
                </a:solidFill>
                <a:latin typeface="HP001 4 hàng" pitchFamily="34" charset="0"/>
              </a:rPr>
              <a:t>          </a:t>
            </a:r>
            <a:endParaRPr lang="en-US" sz="1600" b="1">
              <a:solidFill>
                <a:srgbClr val="FF0000"/>
              </a:solidFill>
              <a:latin typeface="HP001 4 hàng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95563" y="628650"/>
            <a:ext cx="4512" cy="41809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81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 nào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26D9F05-934C-419D-98B5-5841AFA1C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41" y="1415583"/>
            <a:ext cx="5478425" cy="278693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="" xmlns:a16="http://schemas.microsoft.com/office/drawing/2014/main" id="{7A49F1E0-6BEF-49B0-BC1C-BFD3A9B10191}"/>
              </a:ext>
            </a:extLst>
          </p:cNvPr>
          <p:cNvSpPr/>
          <p:nvPr/>
        </p:nvSpPr>
        <p:spPr>
          <a:xfrm>
            <a:off x="1578935" y="1324999"/>
            <a:ext cx="1387549" cy="9941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D7A6009A-8EB7-4FFA-8BE4-E0679B223D8C}"/>
              </a:ext>
            </a:extLst>
          </p:cNvPr>
          <p:cNvSpPr/>
          <p:nvPr/>
        </p:nvSpPr>
        <p:spPr>
          <a:xfrm>
            <a:off x="4491591" y="1424802"/>
            <a:ext cx="1387549" cy="9941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773D454-6F82-42AF-9120-F086F419CFCA}"/>
              </a:ext>
            </a:extLst>
          </p:cNvPr>
          <p:cNvSpPr/>
          <p:nvPr/>
        </p:nvSpPr>
        <p:spPr>
          <a:xfrm>
            <a:off x="3546623" y="2227441"/>
            <a:ext cx="1387549" cy="9941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D1C625FB-97BB-4085-9403-A774F0EAC846}"/>
              </a:ext>
            </a:extLst>
          </p:cNvPr>
          <p:cNvSpPr/>
          <p:nvPr/>
        </p:nvSpPr>
        <p:spPr>
          <a:xfrm>
            <a:off x="4934172" y="2453503"/>
            <a:ext cx="1387549" cy="9941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685CCF78-C588-4E97-98F6-CCA6F2AFE6BB}"/>
              </a:ext>
            </a:extLst>
          </p:cNvPr>
          <p:cNvSpPr/>
          <p:nvPr/>
        </p:nvSpPr>
        <p:spPr>
          <a:xfrm>
            <a:off x="1175230" y="3067533"/>
            <a:ext cx="1387549" cy="9941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D773D454-6F82-42AF-9120-F086F419CFCA}"/>
              </a:ext>
            </a:extLst>
          </p:cNvPr>
          <p:cNvSpPr/>
          <p:nvPr/>
        </p:nvSpPr>
        <p:spPr>
          <a:xfrm>
            <a:off x="3955465" y="3335913"/>
            <a:ext cx="1387549" cy="9941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7A49F1E0-6BEF-49B0-BC1C-BFD3A9B10191}"/>
              </a:ext>
            </a:extLst>
          </p:cNvPr>
          <p:cNvSpPr/>
          <p:nvPr/>
        </p:nvSpPr>
        <p:spPr>
          <a:xfrm>
            <a:off x="1578935" y="1341235"/>
            <a:ext cx="1387549" cy="994172"/>
          </a:xfrm>
          <a:prstGeom prst="ellipse">
            <a:avLst/>
          </a:prstGeom>
          <a:solidFill>
            <a:schemeClr val="accent3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7A49F1E0-6BEF-49B0-BC1C-BFD3A9B10191}"/>
              </a:ext>
            </a:extLst>
          </p:cNvPr>
          <p:cNvSpPr/>
          <p:nvPr/>
        </p:nvSpPr>
        <p:spPr>
          <a:xfrm>
            <a:off x="4491590" y="1437868"/>
            <a:ext cx="1387549" cy="994172"/>
          </a:xfrm>
          <a:prstGeom prst="ellipse">
            <a:avLst/>
          </a:prstGeom>
          <a:solidFill>
            <a:schemeClr val="accent3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7A49F1E0-6BEF-49B0-BC1C-BFD3A9B10191}"/>
              </a:ext>
            </a:extLst>
          </p:cNvPr>
          <p:cNvSpPr/>
          <p:nvPr/>
        </p:nvSpPr>
        <p:spPr>
          <a:xfrm>
            <a:off x="3546622" y="2216976"/>
            <a:ext cx="1387549" cy="994172"/>
          </a:xfrm>
          <a:prstGeom prst="ellipse">
            <a:avLst/>
          </a:prstGeom>
          <a:solidFill>
            <a:schemeClr val="accent3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A49F1E0-6BEF-49B0-BC1C-BFD3A9B10191}"/>
              </a:ext>
            </a:extLst>
          </p:cNvPr>
          <p:cNvSpPr/>
          <p:nvPr/>
        </p:nvSpPr>
        <p:spPr>
          <a:xfrm>
            <a:off x="4934172" y="2453503"/>
            <a:ext cx="1387549" cy="994172"/>
          </a:xfrm>
          <a:prstGeom prst="ellipse">
            <a:avLst/>
          </a:prstGeom>
          <a:solidFill>
            <a:schemeClr val="accent3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7A49F1E0-6BEF-49B0-BC1C-BFD3A9B10191}"/>
              </a:ext>
            </a:extLst>
          </p:cNvPr>
          <p:cNvSpPr/>
          <p:nvPr/>
        </p:nvSpPr>
        <p:spPr>
          <a:xfrm>
            <a:off x="3955464" y="3333304"/>
            <a:ext cx="1387549" cy="994172"/>
          </a:xfrm>
          <a:prstGeom prst="ellipse">
            <a:avLst/>
          </a:prstGeom>
          <a:solidFill>
            <a:schemeClr val="accent3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7A49F1E0-6BEF-49B0-BC1C-BFD3A9B10191}"/>
              </a:ext>
            </a:extLst>
          </p:cNvPr>
          <p:cNvSpPr/>
          <p:nvPr/>
        </p:nvSpPr>
        <p:spPr>
          <a:xfrm>
            <a:off x="1175230" y="3083777"/>
            <a:ext cx="1387549" cy="994172"/>
          </a:xfrm>
          <a:prstGeom prst="ellipse">
            <a:avLst/>
          </a:prstGeom>
          <a:solidFill>
            <a:schemeClr val="accent3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45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20" grpId="0" animBg="1"/>
      <p:bldP spid="22" grpId="0" animBg="1"/>
      <p:bldP spid="2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97" y="273844"/>
            <a:ext cx="6260915" cy="994172"/>
          </a:xfrm>
        </p:spPr>
        <p:txBody>
          <a:bodyPr>
            <a:normAutofit/>
          </a:bodyPr>
          <a:lstStyle/>
          <a:p>
            <a:r>
              <a:rPr lang="en-US" sz="2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3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2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3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</a:t>
            </a:r>
            <a:r>
              <a:rPr lang="en-US" sz="2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23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23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55E9912-13CB-46E7-B328-14CE45CE89DD}"/>
              </a:ext>
            </a:extLst>
          </p:cNvPr>
          <p:cNvSpPr txBox="1">
            <a:spLocks/>
          </p:cNvSpPr>
          <p:nvPr/>
        </p:nvSpPr>
        <p:spPr>
          <a:xfrm>
            <a:off x="381880" y="975479"/>
            <a:ext cx="6260915" cy="994172"/>
          </a:xfrm>
          <a:prstGeom prst="rect">
            <a:avLst/>
          </a:prstGeom>
        </p:spPr>
        <p:txBody>
          <a:bodyPr vert="horz" lIns="57607" tIns="28804" rIns="57607" bIns="28804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23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3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3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23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láy.</a:t>
            </a:r>
            <a:endParaRPr lang="en-US" sz="23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26D9F05-934C-419D-98B5-5841AFA1C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315" y="1600527"/>
            <a:ext cx="4548419" cy="223322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A49F1E0-6BEF-49B0-BC1C-BFD3A9B10191}"/>
              </a:ext>
            </a:extLst>
          </p:cNvPr>
          <p:cNvSpPr/>
          <p:nvPr/>
        </p:nvSpPr>
        <p:spPr>
          <a:xfrm>
            <a:off x="2703635" y="2998177"/>
            <a:ext cx="857250" cy="5627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7A49F1E0-6BEF-49B0-BC1C-BFD3A9B10191}"/>
              </a:ext>
            </a:extLst>
          </p:cNvPr>
          <p:cNvSpPr/>
          <p:nvPr/>
        </p:nvSpPr>
        <p:spPr>
          <a:xfrm>
            <a:off x="5624845" y="2514600"/>
            <a:ext cx="857250" cy="5627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7A49F1E0-6BEF-49B0-BC1C-BFD3A9B10191}"/>
              </a:ext>
            </a:extLst>
          </p:cNvPr>
          <p:cNvSpPr/>
          <p:nvPr/>
        </p:nvSpPr>
        <p:spPr>
          <a:xfrm>
            <a:off x="5367704" y="1793631"/>
            <a:ext cx="857250" cy="5627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7A49F1E0-6BEF-49B0-BC1C-BFD3A9B10191}"/>
              </a:ext>
            </a:extLst>
          </p:cNvPr>
          <p:cNvSpPr/>
          <p:nvPr/>
        </p:nvSpPr>
        <p:spPr>
          <a:xfrm>
            <a:off x="3083712" y="1688297"/>
            <a:ext cx="857250" cy="5627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A49F1E0-6BEF-49B0-BC1C-BFD3A9B10191}"/>
              </a:ext>
            </a:extLst>
          </p:cNvPr>
          <p:cNvSpPr/>
          <p:nvPr/>
        </p:nvSpPr>
        <p:spPr>
          <a:xfrm>
            <a:off x="4958862" y="3209498"/>
            <a:ext cx="857250" cy="5627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7A49F1E0-6BEF-49B0-BC1C-BFD3A9B10191}"/>
              </a:ext>
            </a:extLst>
          </p:cNvPr>
          <p:cNvSpPr/>
          <p:nvPr/>
        </p:nvSpPr>
        <p:spPr>
          <a:xfrm>
            <a:off x="4582991" y="2462184"/>
            <a:ext cx="857250" cy="5627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813" y="1969651"/>
            <a:ext cx="2376801" cy="33516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Khuôn mặt bầu bĩnh.</a:t>
            </a:r>
            <a:endParaRPr lang="en-US" sz="1800"/>
          </a:p>
        </p:txBody>
      </p:sp>
      <p:sp>
        <p:nvSpPr>
          <p:cNvPr id="19" name="TextBox 18"/>
          <p:cNvSpPr txBox="1"/>
          <p:nvPr/>
        </p:nvSpPr>
        <p:spPr>
          <a:xfrm>
            <a:off x="441813" y="2429369"/>
            <a:ext cx="1676501" cy="33516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algn="just"/>
            <a:r>
              <a:rPr lang="en-US" sz="1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 trán cao.</a:t>
            </a:r>
            <a:endParaRPr lang="en-US" sz="1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7076" y="2828684"/>
            <a:ext cx="2148949" cy="33516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algn="just"/>
            <a:r>
              <a:rPr lang="en-US" sz="1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 tóc mượt mà.</a:t>
            </a:r>
            <a:endParaRPr lang="en-US" sz="1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1880" y="3320420"/>
            <a:ext cx="1905733" cy="33516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algn="just"/>
            <a:r>
              <a:rPr lang="en-US" sz="1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 tóc đen nhánh.</a:t>
            </a:r>
            <a:endParaRPr lang="en-US" sz="1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8148" y="3695252"/>
            <a:ext cx="2067877" cy="33516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algn="just"/>
            <a:r>
              <a:rPr lang="en-US" sz="1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 mắt sáng.</a:t>
            </a:r>
            <a:endParaRPr lang="en-US" sz="1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61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" grpId="0"/>
      <p:bldP spid="19" grpId="0"/>
      <p:bldP spid="20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119617" y="231259"/>
            <a:ext cx="6064545" cy="827612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576072">
              <a:buClrTx/>
              <a:defRPr/>
            </a:pPr>
            <a:r>
              <a:rPr lang="en-US" sz="25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500" kern="1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500" kern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kern="1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lang="en-US" sz="25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5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5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5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5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lang="en-US" sz="25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kern="1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500" kern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kern="1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500" kern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kern="1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lang="en-US" sz="25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5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5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E59EA6-5CC9-447B-BA28-ECC84BB87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529" y="860215"/>
            <a:ext cx="2865194" cy="336888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041889" y="727547"/>
            <a:ext cx="520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413488" y="727547"/>
            <a:ext cx="24200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9616" y="1424354"/>
            <a:ext cx="3503914" cy="566002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US" sz="1500"/>
              <a:t>Ví dụ: </a:t>
            </a:r>
          </a:p>
          <a:p>
            <a:r>
              <a:rPr lang="en-US" sz="1800">
                <a:solidFill>
                  <a:srgbClr val="FF0000"/>
                </a:solidFill>
              </a:rPr>
              <a:t>Bạn Lan có khuôn mặt bầu bĩnh </a:t>
            </a:r>
            <a:r>
              <a:rPr lang="en-US" sz="150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965" y="2655277"/>
            <a:ext cx="3468565" cy="1027667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US" sz="1800">
                <a:solidFill>
                  <a:srgbClr val="0D97FF"/>
                </a:solidFill>
              </a:rPr>
              <a:t>*Chú ý khi đặt câu:</a:t>
            </a:r>
          </a:p>
          <a:p>
            <a:r>
              <a:rPr lang="en-US" sz="1500">
                <a:solidFill>
                  <a:srgbClr val="C00000"/>
                </a:solidFill>
              </a:rPr>
              <a:t>Đầu câu viết hoa.</a:t>
            </a:r>
          </a:p>
          <a:p>
            <a:r>
              <a:rPr lang="en-US" sz="1500">
                <a:solidFill>
                  <a:srgbClr val="C00000"/>
                </a:solidFill>
              </a:rPr>
              <a:t>Cuối câu có dấu chấm.</a:t>
            </a:r>
          </a:p>
          <a:p>
            <a:r>
              <a:rPr lang="en-US" sz="1500">
                <a:solidFill>
                  <a:srgbClr val="C00000"/>
                </a:solidFill>
              </a:rPr>
              <a:t>Nội dung câu diễn đạt một ý trọn vẹn.</a:t>
            </a:r>
          </a:p>
        </p:txBody>
      </p:sp>
    </p:spTree>
    <p:extLst>
      <p:ext uri="{BB962C8B-B14F-4D97-AF65-F5344CB8AC3E}">
        <p14:creationId xmlns:p14="http://schemas.microsoft.com/office/powerpoint/2010/main" val="407610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06"/>
            <a:ext cx="6858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20518" y="1371601"/>
            <a:ext cx="3543300" cy="36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689" tIns="28845" rIns="57689" bIns="2884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>
                <a:solidFill>
                  <a:schemeClr val="bg1"/>
                </a:solidFill>
                <a:latin typeface="HP001 4 hàng" pitchFamily="34" charset="0"/>
              </a:rPr>
              <a:t>        </a:t>
            </a:r>
            <a:r>
              <a:rPr lang="en-US" sz="2000" b="1">
                <a:solidFill>
                  <a:schemeClr val="bg1"/>
                </a:solidFill>
                <a:latin typeface="HP001 4 hàng" pitchFamily="34" charset="0"/>
              </a:rPr>
              <a:t>Tiếng Việt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102519" y="1143000"/>
            <a:ext cx="145732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43268" y="1955132"/>
            <a:ext cx="4167974" cy="67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689" tIns="28845" rIns="57689" bIns="2884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HP001 4 hàng" pitchFamily="34" charset="0"/>
              </a:rPr>
              <a:t>Viết đoạn văn </a:t>
            </a:r>
            <a:r>
              <a:rPr lang="en-US" sz="2000" b="1" smtClean="0">
                <a:solidFill>
                  <a:schemeClr val="bg1"/>
                </a:solidFill>
                <a:latin typeface="HP001 4 hàng" pitchFamily="34" charset="0"/>
              </a:rPr>
              <a:t>kể </a:t>
            </a:r>
            <a:r>
              <a:rPr lang="en-US" sz="2000" b="1">
                <a:solidFill>
                  <a:schemeClr val="bg1"/>
                </a:solidFill>
                <a:latin typeface="HP001 4 hàng" pitchFamily="34" charset="0"/>
              </a:rPr>
              <a:t>việc </a:t>
            </a:r>
            <a:r>
              <a:rPr lang="en-US" sz="2000" b="1" smtClean="0">
                <a:solidFill>
                  <a:schemeClr val="bg1"/>
                </a:solidFill>
                <a:latin typeface="HP001 4 hàng" pitchFamily="34" charset="0"/>
              </a:rPr>
              <a:t>thường làm  .</a:t>
            </a:r>
            <a:endParaRPr lang="en-US" sz="1600" b="1">
              <a:solidFill>
                <a:srgbClr val="FF0000"/>
              </a:solidFill>
              <a:latin typeface="HP001 4 hàng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95564" y="628650"/>
            <a:ext cx="4512" cy="41809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72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2892" y="452774"/>
            <a:ext cx="5752216" cy="425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Nói về các hoạt động của bạn nhỏ trong tranh.</a:t>
            </a:r>
            <a:endParaRPr lang="en-US" sz="16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445099-AE76-4592-9FB4-6797A55C3A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" r="-631" b="-25"/>
          <a:stretch/>
        </p:blipFill>
        <p:spPr>
          <a:xfrm>
            <a:off x="1202167" y="1053359"/>
            <a:ext cx="4453666" cy="32819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1F8B05E-E26B-AD46-9C76-125F5EE73440}"/>
              </a:ext>
            </a:extLst>
          </p:cNvPr>
          <p:cNvSpPr txBox="1"/>
          <p:nvPr/>
        </p:nvSpPr>
        <p:spPr>
          <a:xfrm>
            <a:off x="552892" y="4002839"/>
            <a:ext cx="6016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1. </a:t>
            </a:r>
            <a:r>
              <a:rPr lang="en-US" sz="2000" dirty="0" err="1">
                <a:solidFill>
                  <a:schemeClr val="tx1"/>
                </a:solidFill>
              </a:rPr>
              <a:t>Bạn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những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việc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gì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</a:p>
          <a:p>
            <a:r>
              <a:rPr lang="en-US" sz="2000" dirty="0">
                <a:solidFill>
                  <a:schemeClr val="tx1"/>
                </a:solidFill>
              </a:rPr>
              <a:t>2. </a:t>
            </a:r>
            <a:r>
              <a:rPr lang="en-US" sz="2000" dirty="0" err="1">
                <a:solidFill>
                  <a:schemeClr val="tx1"/>
                </a:solidFill>
              </a:rPr>
              <a:t>Bạn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những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việc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nào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</a:p>
          <a:p>
            <a:endParaRPr lang="x-none" sz="2000" dirty="0"/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4AF5D94B-560D-4354-B3A5-512AD573DE1C}"/>
              </a:ext>
            </a:extLst>
          </p:cNvPr>
          <p:cNvSpPr/>
          <p:nvPr/>
        </p:nvSpPr>
        <p:spPr>
          <a:xfrm>
            <a:off x="1707731" y="2344644"/>
            <a:ext cx="1293787" cy="263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1575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575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1575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xmlns="" id="{40E79545-DBFE-4269-A6F3-D73F1F2B3129}"/>
              </a:ext>
            </a:extLst>
          </p:cNvPr>
          <p:cNvSpPr/>
          <p:nvPr/>
        </p:nvSpPr>
        <p:spPr>
          <a:xfrm>
            <a:off x="4598156" y="2344644"/>
            <a:ext cx="1227295" cy="1758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1575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575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endParaRPr lang="en-US" sz="1575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xmlns="" id="{5FB982EA-5FFF-45FF-84A5-34986A5EDBEB}"/>
              </a:ext>
            </a:extLst>
          </p:cNvPr>
          <p:cNvSpPr/>
          <p:nvPr/>
        </p:nvSpPr>
        <p:spPr>
          <a:xfrm>
            <a:off x="1305988" y="3809893"/>
            <a:ext cx="1048636" cy="263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1575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575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en-US" sz="1575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5F019AA-BC36-AC49-ACB9-56DC00093A53}"/>
              </a:ext>
            </a:extLst>
          </p:cNvPr>
          <p:cNvSpPr/>
          <p:nvPr/>
        </p:nvSpPr>
        <p:spPr>
          <a:xfrm>
            <a:off x="4446876" y="4078858"/>
            <a:ext cx="1048636" cy="263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1575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575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1575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95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549039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DFC9A72-1936-464A-841C-A18660FF6ECD}"/>
  <p:tag name="GENSWF_ADVANCE_TIME" val="8"/>
  <p:tag name="TIMING" val="|5|1"/>
  <p:tag name="ISPRING_CUSTOM_TIMING_USED" val="1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2288</TotalTime>
  <Words>614</Words>
  <Application>Microsoft Office PowerPoint</Application>
  <PresentationFormat>Custom</PresentationFormat>
  <Paragraphs>68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HP001</vt:lpstr>
      <vt:lpstr>Montserrat</vt:lpstr>
      <vt:lpstr>Times New Roman</vt:lpstr>
      <vt:lpstr>Wingdings</vt:lpstr>
      <vt:lpstr>HP001 4 hàng</vt:lpstr>
      <vt:lpstr>Arial-Rounded</vt:lpstr>
      <vt:lpstr>UTM Avo</vt:lpstr>
      <vt:lpstr>Calibri</vt:lpstr>
      <vt:lpstr>宋体</vt:lpstr>
      <vt:lpstr>Kalam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1. Những từ ngữ nào dưới đây chỉ đặc điểm?</vt:lpstr>
      <vt:lpstr>2. Ghép những từ ngữ ở bài 1 để tạo câu nêu đặc điểm?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bich</cp:lastModifiedBy>
  <cp:revision>124</cp:revision>
  <dcterms:modified xsi:type="dcterms:W3CDTF">2021-11-30T14:40:31Z</dcterms:modified>
</cp:coreProperties>
</file>