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9" r:id="rId3"/>
    <p:sldMasterId id="2147483691" r:id="rId4"/>
  </p:sldMasterIdLst>
  <p:notesMasterIdLst>
    <p:notesMasterId r:id="rId26"/>
  </p:notesMasterIdLst>
  <p:sldIdLst>
    <p:sldId id="257" r:id="rId5"/>
    <p:sldId id="277" r:id="rId6"/>
    <p:sldId id="278" r:id="rId7"/>
    <p:sldId id="279" r:id="rId8"/>
    <p:sldId id="281" r:id="rId9"/>
    <p:sldId id="303" r:id="rId10"/>
    <p:sldId id="265" r:id="rId11"/>
    <p:sldId id="282" r:id="rId12"/>
    <p:sldId id="283" r:id="rId13"/>
    <p:sldId id="269" r:id="rId14"/>
    <p:sldId id="284" r:id="rId15"/>
    <p:sldId id="285" r:id="rId16"/>
    <p:sldId id="304" r:id="rId17"/>
    <p:sldId id="305" r:id="rId18"/>
    <p:sldId id="306" r:id="rId19"/>
    <p:sldId id="307" r:id="rId20"/>
    <p:sldId id="308" r:id="rId21"/>
    <p:sldId id="309" r:id="rId22"/>
    <p:sldId id="310" r:id="rId23"/>
    <p:sldId id="311" r:id="rId24"/>
    <p:sldId id="31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70" d="100"/>
          <a:sy n="70" d="100"/>
        </p:scale>
        <p:origin x="-61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613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 smtClean="0"/>
              <a:t>第一部分  点击此处输入您的标题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iming>
    <p:tnLst>
      <p:par>
        <p:cTn id="1" dur="indefinite" restart="never" nodeType="tmRoot"/>
      </p:par>
    </p:tnLst>
  </p:timing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7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.GIF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.GIF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.GIF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4.GI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385" y="930593"/>
            <a:ext cx="10602913" cy="230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Chào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mừng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các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em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đến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với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tiết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Toán</a:t>
            </a:r>
            <a:endParaRPr kumimoji="0" lang="en-US" altLang="zh-CN" sz="7200" b="1" i="0" u="none" strike="noStrike" kern="1200" cap="none" spc="0" normalizeH="0" baseline="0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513840" y="406718"/>
            <a:ext cx="9088120" cy="831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3. Hai </a:t>
            </a:r>
            <a:r>
              <a:rPr lang="en-US" sz="3600" dirty="0" err="1">
                <a:solidFill>
                  <a:srgbClr val="FF0000"/>
                </a:solidFill>
              </a:rPr>
              <a:t>phép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tính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nào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dưới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đây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có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cùng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kết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quả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2845" y="1551305"/>
            <a:ext cx="9429115" cy="4338955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3001645" y="1764665"/>
            <a:ext cx="2129790" cy="1247775"/>
          </a:xfrm>
          <a:prstGeom prst="ellipse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880360" y="4642485"/>
            <a:ext cx="2129790" cy="1247775"/>
          </a:xfrm>
          <a:prstGeom prst="ellipse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247140" y="3134360"/>
            <a:ext cx="2078990" cy="128778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424420" y="1764665"/>
            <a:ext cx="2078990" cy="128778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078980" y="4533900"/>
            <a:ext cx="1967865" cy="14097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488680" y="3073400"/>
            <a:ext cx="1967865" cy="14097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9" grpId="0" animBg="1"/>
      <p:bldP spid="9" grpId="1" animBg="1"/>
      <p:bldP spid="10" grpId="0" bldLvl="0" animBg="1"/>
      <p:bldP spid="10" grpId="1" animBg="1"/>
      <p:bldP spid="11" grpId="0" animBg="1"/>
      <p:bldP spid="11" grpId="1" animBg="1"/>
      <p:bldP spid="12" grpId="0" bldLvl="0" animBg="1"/>
      <p:bldP spid="12" grpId="1" animBg="1"/>
      <p:bldP spid="13" grpId="0" animBg="1"/>
      <p:bldP spid="13" grpId="1" animBg="1"/>
      <p:bldP spid="14" grpId="0" bldLvl="0" animBg="1"/>
      <p:bldP spid="1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170" y="135890"/>
            <a:ext cx="1765300" cy="7791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2190" y="1862455"/>
            <a:ext cx="7872730" cy="180467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655185" y="2059305"/>
            <a:ext cx="871855" cy="9023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80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825615" y="2616835"/>
            <a:ext cx="871855" cy="90233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40</a:t>
            </a:r>
          </a:p>
        </p:txBody>
      </p:sp>
      <p:sp>
        <p:nvSpPr>
          <p:cNvPr id="10" name="Isosceles Triangle 9"/>
          <p:cNvSpPr/>
          <p:nvPr/>
        </p:nvSpPr>
        <p:spPr>
          <a:xfrm>
            <a:off x="8737600" y="2059305"/>
            <a:ext cx="1120140" cy="1023620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4970" y="184785"/>
            <a:ext cx="10791190" cy="43434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028190" y="4817745"/>
            <a:ext cx="8144510" cy="160274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/>
              <a:t>Số</a:t>
            </a:r>
            <a:r>
              <a:rPr lang="en-US" sz="3200" dirty="0" smtClean="0"/>
              <a:t> </a:t>
            </a:r>
            <a:r>
              <a:rPr lang="en-US" sz="3200" dirty="0" err="1" smtClean="0"/>
              <a:t>hành</a:t>
            </a:r>
            <a:r>
              <a:rPr lang="en-US" sz="3200" dirty="0" smtClean="0"/>
              <a:t> </a:t>
            </a:r>
            <a:r>
              <a:rPr lang="en-US" sz="3200" dirty="0" err="1" smtClean="0"/>
              <a:t>khách</a:t>
            </a:r>
            <a:r>
              <a:rPr lang="en-US" sz="3200" dirty="0" smtClean="0"/>
              <a:t> </a:t>
            </a:r>
            <a:r>
              <a:rPr lang="en-US" sz="3200" dirty="0" err="1" smtClean="0"/>
              <a:t>trên</a:t>
            </a:r>
            <a:r>
              <a:rPr lang="en-US" sz="3200" dirty="0" smtClean="0"/>
              <a:t> </a:t>
            </a:r>
            <a:r>
              <a:rPr lang="en-US" sz="3200" dirty="0" err="1" smtClean="0"/>
              <a:t>thuyền</a:t>
            </a:r>
            <a:r>
              <a:rPr lang="en-US" sz="3200" dirty="0" smtClean="0"/>
              <a:t> </a:t>
            </a:r>
            <a:r>
              <a:rPr lang="en-US" sz="3200" dirty="0" err="1" smtClean="0"/>
              <a:t>có</a:t>
            </a:r>
            <a:r>
              <a:rPr lang="en-US" sz="3200" dirty="0" smtClean="0"/>
              <a:t> </a:t>
            </a:r>
            <a:r>
              <a:rPr lang="en-US" sz="3200" dirty="0" err="1" smtClean="0"/>
              <a:t>tất</a:t>
            </a:r>
            <a:r>
              <a:rPr lang="en-US" sz="3200" dirty="0" smtClean="0"/>
              <a:t> </a:t>
            </a:r>
            <a:r>
              <a:rPr lang="en-US" sz="3200" dirty="0" err="1" smtClean="0"/>
              <a:t>cả</a:t>
            </a:r>
            <a:r>
              <a:rPr lang="en-US" sz="3200" dirty="0" smtClean="0"/>
              <a:t> </a:t>
            </a:r>
            <a:r>
              <a:rPr lang="en-US" sz="3200" dirty="0" err="1" smtClean="0"/>
              <a:t>là</a:t>
            </a:r>
            <a:r>
              <a:rPr lang="en-US" sz="3200" dirty="0"/>
              <a:t>:</a:t>
            </a:r>
          </a:p>
          <a:p>
            <a:pPr algn="ctr"/>
            <a:r>
              <a:rPr lang="en-US" sz="3200" dirty="0"/>
              <a:t>12 + 3 = 15 (</a:t>
            </a:r>
            <a:r>
              <a:rPr lang="en-US" sz="3200" dirty="0" err="1"/>
              <a:t>hành</a:t>
            </a:r>
            <a:r>
              <a:rPr lang="en-US" sz="3200" dirty="0"/>
              <a:t> </a:t>
            </a:r>
            <a:r>
              <a:rPr lang="en-US" sz="3200" dirty="0" err="1"/>
              <a:t>khách</a:t>
            </a:r>
            <a:r>
              <a:rPr lang="en-US" sz="3200" dirty="0" smtClean="0"/>
              <a:t>)</a:t>
            </a:r>
          </a:p>
          <a:p>
            <a:pPr algn="ctr"/>
            <a:r>
              <a:rPr lang="en-US" sz="3200" dirty="0" err="1" smtClean="0"/>
              <a:t>Đáp</a:t>
            </a:r>
            <a:r>
              <a:rPr lang="en-US" sz="3200" dirty="0" smtClean="0"/>
              <a:t> </a:t>
            </a:r>
            <a:r>
              <a:rPr lang="en-US" sz="3200" dirty="0" err="1" smtClean="0"/>
              <a:t>số</a:t>
            </a:r>
            <a:r>
              <a:rPr lang="en-US" sz="3200" dirty="0" smtClean="0"/>
              <a:t>: 15 </a:t>
            </a:r>
            <a:r>
              <a:rPr lang="en-US" sz="3200" dirty="0" err="1" smtClean="0"/>
              <a:t>hành</a:t>
            </a:r>
            <a:r>
              <a:rPr lang="en-US" sz="3200" dirty="0" smtClean="0"/>
              <a:t> </a:t>
            </a:r>
            <a:r>
              <a:rPr lang="en-US" sz="3200" dirty="0" err="1" smtClean="0"/>
              <a:t>khách</a:t>
            </a:r>
            <a:r>
              <a:rPr lang="en-US" sz="3200" dirty="0" smtClean="0"/>
              <a:t>.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1876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6:</a:t>
            </a:r>
            <a:r>
              <a:rPr kumimoji="0" lang="en-US" sz="58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 chung</a:t>
            </a:r>
          </a:p>
        </p:txBody>
      </p:sp>
    </p:spTree>
    <p:extLst>
      <p:ext uri="{BB962C8B-B14F-4D97-AF65-F5344CB8AC3E}">
        <p14:creationId xmlns:p14="http://schemas.microsoft.com/office/powerpoint/2010/main" val="351577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030" y="118745"/>
            <a:ext cx="2247900" cy="9753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" y="1567180"/>
            <a:ext cx="11353800" cy="344868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532245" y="2997200"/>
            <a:ext cx="527050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/>
              <a:t>20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414260" y="2997200"/>
            <a:ext cx="527050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/>
              <a:t>21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219565" y="2997200"/>
            <a:ext cx="527050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/>
              <a:t>23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777105" y="2997200"/>
            <a:ext cx="527050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/>
              <a:t>18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834130" y="4417060"/>
            <a:ext cx="527050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/>
              <a:t>42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639435" y="4396740"/>
            <a:ext cx="527050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/>
              <a:t>44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414260" y="4417060"/>
            <a:ext cx="527050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/>
              <a:t>46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317230" y="4396740"/>
            <a:ext cx="527050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/>
              <a:t>47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0153015" y="4396740"/>
            <a:ext cx="527050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/>
              <a:t>49</a:t>
            </a:r>
          </a:p>
        </p:txBody>
      </p:sp>
    </p:spTree>
    <p:extLst>
      <p:ext uri="{BB962C8B-B14F-4D97-AF65-F5344CB8AC3E}">
        <p14:creationId xmlns:p14="http://schemas.microsoft.com/office/powerpoint/2010/main" val="4194005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9" grpId="0" bldLvl="0" animBg="1"/>
      <p:bldP spid="9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7" grpId="0" bldLvl="0" animBg="1"/>
      <p:bldP spid="1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8910" y="62230"/>
            <a:ext cx="9048115" cy="2144395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3670935" y="2809875"/>
            <a:ext cx="4899025" cy="2637155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56 = 50 + 6</a:t>
            </a:r>
          </a:p>
          <a:p>
            <a:pPr algn="ctr"/>
            <a:r>
              <a:rPr lang="en-US" sz="4400"/>
              <a:t>95 = 90 + 5</a:t>
            </a:r>
          </a:p>
          <a:p>
            <a:pPr algn="ctr"/>
            <a:r>
              <a:rPr lang="en-US" sz="4400"/>
              <a:t>84 = 80 + 4</a:t>
            </a:r>
          </a:p>
          <a:p>
            <a:pPr algn="ctr"/>
            <a:r>
              <a:rPr lang="en-US" sz="4400"/>
              <a:t>72 = 70 + 2</a:t>
            </a:r>
          </a:p>
        </p:txBody>
      </p:sp>
    </p:spTree>
    <p:extLst>
      <p:ext uri="{BB962C8B-B14F-4D97-AF65-F5344CB8AC3E}">
        <p14:creationId xmlns:p14="http://schemas.microsoft.com/office/powerpoint/2010/main" val="1227675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6345" y="1829435"/>
            <a:ext cx="9758045" cy="228981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415915" y="2200910"/>
            <a:ext cx="547370" cy="72009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4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432300" y="3068955"/>
            <a:ext cx="729615" cy="72009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60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8976360" y="2200910"/>
            <a:ext cx="729615" cy="72009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50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899650" y="3068955"/>
            <a:ext cx="729615" cy="72009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811556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Table 2"/>
          <p:cNvGraphicFramePr/>
          <p:nvPr/>
        </p:nvGraphicFramePr>
        <p:xfrm>
          <a:off x="2408555" y="1510030"/>
          <a:ext cx="8532495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416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4416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4416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/>
                        <a:t>Số liền trước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/>
                        <a:t>Số đã cho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/>
                        <a:t>Số liền sau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4000"/>
                        <a:t>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4000"/>
                        <a:t>35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4000"/>
                        <a:t>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400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400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400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400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4000"/>
                        <a:t>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400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400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4000"/>
                        <a:t>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400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334010" y="133350"/>
            <a:ext cx="1207135" cy="76073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/>
              <a:t>3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356100" y="3662045"/>
            <a:ext cx="831850" cy="4159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39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0015855" y="3679190"/>
            <a:ext cx="831850" cy="4159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41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356100" y="4389120"/>
            <a:ext cx="831850" cy="4159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58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955530" y="4409440"/>
            <a:ext cx="831850" cy="4159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60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356100" y="5058410"/>
            <a:ext cx="831850" cy="4159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76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0015855" y="5058410"/>
            <a:ext cx="831850" cy="4159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78</a:t>
            </a:r>
          </a:p>
        </p:txBody>
      </p:sp>
    </p:spTree>
    <p:extLst>
      <p:ext uri="{BB962C8B-B14F-4D97-AF65-F5344CB8AC3E}">
        <p14:creationId xmlns:p14="http://schemas.microsoft.com/office/powerpoint/2010/main" val="4224648365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7" grpId="0" bldLvl="0" animBg="1"/>
      <p:bldP spid="17" grpId="1" animBg="1"/>
      <p:bldP spid="18" grpId="0" bldLvl="0" animBg="1"/>
      <p:bldP spid="18" grpId="1" animBg="1"/>
      <p:bldP spid="19" grpId="0" bldLvl="0" animBg="1"/>
      <p:bldP spid="1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0505" y="113665"/>
            <a:ext cx="9191625" cy="507492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454275" y="5356225"/>
            <a:ext cx="7646670" cy="13652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Lớp 2A trồng được hơn lớp 2B số cây là:</a:t>
            </a:r>
          </a:p>
          <a:p>
            <a:pPr algn="ctr"/>
            <a:r>
              <a:rPr lang="en-US" sz="3200"/>
              <a:t>29 - 25 = 4 (cây)</a:t>
            </a:r>
          </a:p>
        </p:txBody>
      </p:sp>
    </p:spTree>
    <p:extLst>
      <p:ext uri="{BB962C8B-B14F-4D97-AF65-F5344CB8AC3E}">
        <p14:creationId xmlns:p14="http://schemas.microsoft.com/office/powerpoint/2010/main" val="1785804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083357" y="1151382"/>
            <a:ext cx="8737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151"/>
          <p:cNvSpPr txBox="1">
            <a:spLocks noChangeArrowheads="1"/>
          </p:cNvSpPr>
          <p:nvPr/>
        </p:nvSpPr>
        <p:spPr bwMode="auto">
          <a:xfrm>
            <a:off x="75141" y="255941"/>
            <a:ext cx="12192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Thứ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tư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ngày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20 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tháng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10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năm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2021</a:t>
            </a:r>
            <a:endParaRPr lang="en-US" sz="3200" b="1" dirty="0"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6" name="Text Box 152"/>
          <p:cNvSpPr txBox="1">
            <a:spLocks noChangeArrowheads="1"/>
          </p:cNvSpPr>
          <p:nvPr/>
        </p:nvSpPr>
        <p:spPr bwMode="auto">
          <a:xfrm>
            <a:off x="4978399" y="1151381"/>
            <a:ext cx="19790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Toán</a:t>
            </a:r>
            <a:endParaRPr lang="en-US" sz="3200" b="1" dirty="0">
              <a:latin typeface="HP001 4 hàng" pitchFamily="34" charset="0"/>
              <a:cs typeface="Times New Roma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368800" y="990600"/>
            <a:ext cx="3048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12713" y="1443768"/>
            <a:ext cx="121168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3200" b="1" dirty="0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5</a:t>
            </a:r>
            <a:r>
              <a:rPr lang="en-US" sz="3200" b="1" dirty="0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: </a:t>
            </a:r>
            <a:r>
              <a:rPr lang="en-US" sz="4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Ô</a:t>
            </a:r>
            <a:r>
              <a:rPr lang="en-US" sz="3200" b="1" dirty="0" err="1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n</a:t>
            </a:r>
            <a:r>
              <a:rPr lang="en-US" sz="3200" b="1" dirty="0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tập</a:t>
            </a:r>
            <a:r>
              <a:rPr lang="en-US" sz="3200" b="1" dirty="0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phép</a:t>
            </a:r>
            <a:r>
              <a:rPr lang="en-US" sz="3200" b="1" dirty="0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cộng</a:t>
            </a:r>
            <a:r>
              <a:rPr lang="en-US" sz="3200" b="1" dirty="0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phép</a:t>
            </a:r>
            <a:r>
              <a:rPr lang="en-US" sz="3200" b="1" dirty="0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trừ</a:t>
            </a:r>
            <a:r>
              <a:rPr lang="en-US" sz="3200" b="1" dirty="0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 ( </a:t>
            </a:r>
            <a:r>
              <a:rPr lang="en-US" sz="3200" b="1" dirty="0" err="1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không</a:t>
            </a:r>
            <a:r>
              <a:rPr lang="en-US" sz="3200" b="1" dirty="0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nhớ</a:t>
            </a:r>
            <a:r>
              <a:rPr lang="en-US" sz="3200" b="1" dirty="0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) </a:t>
            </a:r>
            <a:r>
              <a:rPr lang="en-US" sz="3200" b="1" dirty="0" err="1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trong</a:t>
            </a:r>
            <a:r>
              <a:rPr lang="en-US" sz="3200" b="1" dirty="0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phạm</a:t>
            </a:r>
            <a:r>
              <a:rPr lang="en-US" sz="3200" b="1" dirty="0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 vi 100.</a:t>
            </a:r>
            <a:endParaRPr lang="en-US" sz="3200" b="1" dirty="0">
              <a:solidFill>
                <a:srgbClr val="C00000"/>
              </a:solidFill>
              <a:latin typeface="HP001 4 hàng" pitchFamily="34" charset="0"/>
              <a:cs typeface="Times New Roman" pitchFamily="18" charset="0"/>
            </a:endParaRPr>
          </a:p>
          <a:p>
            <a:pPr algn="ctr"/>
            <a:r>
              <a:rPr lang="en-US" sz="3200" b="1" dirty="0" err="1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3200" b="1" dirty="0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6</a:t>
            </a:r>
            <a:r>
              <a:rPr lang="en-US" sz="3200" b="1" dirty="0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Luyện</a:t>
            </a:r>
            <a:r>
              <a:rPr lang="en-US" sz="3200" b="1" dirty="0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tập</a:t>
            </a:r>
            <a:r>
              <a:rPr lang="en-US" sz="3200" b="1" dirty="0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chung</a:t>
            </a:r>
            <a:r>
              <a:rPr lang="en-US" sz="3200" b="1" dirty="0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.</a:t>
            </a:r>
            <a:endParaRPr lang="en-US" sz="3200" b="1" dirty="0">
              <a:solidFill>
                <a:srgbClr val="C00000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-342370" y="3734442"/>
            <a:ext cx="12571940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 </a:t>
            </a:r>
            <a:r>
              <a:rPr lang="en-US" altLang="en-US" b="1" dirty="0" err="1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altLang="en-US" b="1" dirty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1: </a:t>
            </a:r>
            <a:r>
              <a:rPr lang="en-US" altLang="en-US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Đặt</a:t>
            </a:r>
            <a:r>
              <a:rPr lang="en-US" altLang="en-US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tính</a:t>
            </a:r>
            <a:r>
              <a:rPr lang="en-US" altLang="en-US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rồi</a:t>
            </a:r>
            <a:r>
              <a:rPr lang="en-US" altLang="en-US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tính</a:t>
            </a:r>
            <a:r>
              <a:rPr lang="en-US" altLang="en-US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: </a:t>
            </a:r>
            <a:endParaRPr lang="en-US" altLang="en-US" b="1" dirty="0">
              <a:solidFill>
                <a:srgbClr val="002060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35" name="Text Box 4"/>
          <p:cNvSpPr txBox="1">
            <a:spLocks noChangeArrowheads="1"/>
          </p:cNvSpPr>
          <p:nvPr/>
        </p:nvSpPr>
        <p:spPr bwMode="auto">
          <a:xfrm>
            <a:off x="508002" y="4376373"/>
            <a:ext cx="3860799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b="1" dirty="0">
                <a:latin typeface="HP001 4 hàng" pitchFamily="34" charset="0"/>
                <a:cs typeface="Times New Roman" pitchFamily="18" charset="0"/>
              </a:rPr>
              <a:t>  </a:t>
            </a:r>
            <a:r>
              <a:rPr lang="en-US" altLang="en-US" b="1" dirty="0" smtClean="0">
                <a:latin typeface="HP001 4 hàng" pitchFamily="34" charset="0"/>
                <a:cs typeface="Times New Roman" pitchFamily="18" charset="0"/>
              </a:rPr>
              <a:t>a) 35 + 4</a:t>
            </a:r>
            <a:endParaRPr lang="en-US" altLang="en-US" b="1" dirty="0"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37" name="Text Box 4"/>
          <p:cNvSpPr txBox="1">
            <a:spLocks noChangeArrowheads="1"/>
          </p:cNvSpPr>
          <p:nvPr/>
        </p:nvSpPr>
        <p:spPr bwMode="auto">
          <a:xfrm>
            <a:off x="6291419" y="4394171"/>
            <a:ext cx="4267437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b="1" dirty="0">
                <a:latin typeface="HP001 4 hàng" pitchFamily="34" charset="0"/>
                <a:cs typeface="Times New Roman" pitchFamily="18" charset="0"/>
              </a:rPr>
              <a:t>  b</a:t>
            </a:r>
            <a:r>
              <a:rPr lang="en-US" altLang="en-US" b="1" dirty="0" smtClean="0">
                <a:latin typeface="HP001 4 hàng" pitchFamily="34" charset="0"/>
                <a:cs typeface="Times New Roman" pitchFamily="18" charset="0"/>
              </a:rPr>
              <a:t>) 52 + 37</a:t>
            </a:r>
            <a:endParaRPr lang="en-US" altLang="en-US" b="1" dirty="0"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38" name="Text Box 4"/>
          <p:cNvSpPr txBox="1">
            <a:spLocks noChangeArrowheads="1"/>
          </p:cNvSpPr>
          <p:nvPr/>
        </p:nvSpPr>
        <p:spPr bwMode="auto">
          <a:xfrm>
            <a:off x="508001" y="4905157"/>
            <a:ext cx="4146171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b="1" dirty="0">
                <a:latin typeface="HP001 4 hàng" pitchFamily="34" charset="0"/>
                <a:cs typeface="Times New Roman" pitchFamily="18" charset="0"/>
              </a:rPr>
              <a:t>  c</a:t>
            </a:r>
            <a:r>
              <a:rPr lang="en-US" altLang="en-US" b="1" dirty="0" smtClean="0">
                <a:latin typeface="HP001 4 hàng" pitchFamily="34" charset="0"/>
                <a:cs typeface="Times New Roman" pitchFamily="18" charset="0"/>
              </a:rPr>
              <a:t>) 68 - 6</a:t>
            </a:r>
            <a:endParaRPr lang="en-US" altLang="en-US" b="1" dirty="0"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6245535" y="4879044"/>
            <a:ext cx="4146171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b="1" dirty="0">
                <a:latin typeface="HP001 4 hàng" pitchFamily="34" charset="0"/>
                <a:cs typeface="Times New Roman" pitchFamily="18" charset="0"/>
              </a:rPr>
              <a:t>  </a:t>
            </a:r>
            <a:r>
              <a:rPr lang="en-US" altLang="en-US" b="1" dirty="0" smtClean="0">
                <a:latin typeface="HP001 4 hàng" pitchFamily="34" charset="0"/>
                <a:cs typeface="Times New Roman" pitchFamily="18" charset="0"/>
              </a:rPr>
              <a:t>d) 79 - 55</a:t>
            </a:r>
            <a:endParaRPr lang="en-US" altLang="en-US" b="1" dirty="0">
              <a:latin typeface="HP001 4 hàng" pitchFamily="34" charset="0"/>
              <a:cs typeface="Times New Roman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5892800" y="4244938"/>
            <a:ext cx="0" cy="20034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508001" y="5489932"/>
            <a:ext cx="4146171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b="1" dirty="0">
                <a:latin typeface="HP001 4 hàng" pitchFamily="34" charset="0"/>
                <a:cs typeface="Times New Roman" pitchFamily="18" charset="0"/>
              </a:rPr>
              <a:t>  e</a:t>
            </a:r>
            <a:r>
              <a:rPr lang="en-US" altLang="en-US" b="1" dirty="0" smtClean="0">
                <a:latin typeface="HP001 4 hàng" pitchFamily="34" charset="0"/>
                <a:cs typeface="Times New Roman" pitchFamily="18" charset="0"/>
              </a:rPr>
              <a:t>) 43 + 20</a:t>
            </a:r>
            <a:endParaRPr lang="en-US" altLang="en-US" b="1" dirty="0"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6347135" y="5452602"/>
            <a:ext cx="4146171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b="1" dirty="0">
                <a:latin typeface="HP001 4 hàng" pitchFamily="34" charset="0"/>
                <a:cs typeface="Times New Roman" pitchFamily="18" charset="0"/>
              </a:rPr>
              <a:t>  g</a:t>
            </a:r>
            <a:r>
              <a:rPr lang="en-US" altLang="en-US" b="1" dirty="0" smtClean="0">
                <a:latin typeface="HP001 4 hàng" pitchFamily="34" charset="0"/>
                <a:cs typeface="Times New Roman" pitchFamily="18" charset="0"/>
              </a:rPr>
              <a:t>) 3 + 40</a:t>
            </a:r>
            <a:endParaRPr lang="en-US" altLang="en-US" b="1" dirty="0">
              <a:latin typeface="HP001 4 hàng" pitchFamily="34" charset="0"/>
              <a:cs typeface="Times New Roman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6248400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381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/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600"/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60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753961" y="5417818"/>
            <a:ext cx="428386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/>
              <a:t>The little bee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28"/>
          <p:cNvSpPr txBox="1">
            <a:spLocks noChangeArrowheads="1"/>
          </p:cNvSpPr>
          <p:nvPr/>
        </p:nvSpPr>
        <p:spPr bwMode="auto">
          <a:xfrm>
            <a:off x="2629206" y="2362201"/>
            <a:ext cx="296015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u="sng" dirty="0" err="1"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3200" b="1" u="sng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u="sng" dirty="0" err="1">
                <a:latin typeface="HP001 4 hàng" pitchFamily="34" charset="0"/>
                <a:cs typeface="Times New Roman" pitchFamily="18" charset="0"/>
              </a:rPr>
              <a:t>giải</a:t>
            </a:r>
            <a:endParaRPr lang="en-US" sz="3200" b="1" u="sng" dirty="0"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12" name="Text Box 32"/>
          <p:cNvSpPr txBox="1">
            <a:spLocks noChangeArrowheads="1"/>
          </p:cNvSpPr>
          <p:nvPr/>
        </p:nvSpPr>
        <p:spPr bwMode="auto">
          <a:xfrm>
            <a:off x="1154505" y="2954861"/>
            <a:ext cx="123604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Số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con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bò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nhà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bác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Bình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có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là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:</a:t>
            </a:r>
            <a:endParaRPr lang="en-US" sz="3200" b="1" dirty="0"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13" name="Text Box 33"/>
          <p:cNvSpPr txBox="1">
            <a:spLocks noChangeArrowheads="1"/>
          </p:cNvSpPr>
          <p:nvPr/>
        </p:nvSpPr>
        <p:spPr bwMode="auto">
          <a:xfrm>
            <a:off x="1915892" y="3510469"/>
            <a:ext cx="86505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…………………………… ( con)</a:t>
            </a:r>
            <a:endParaRPr lang="en-US" sz="3200" b="1" dirty="0"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14" name="Text Box 34"/>
          <p:cNvSpPr txBox="1">
            <a:spLocks noChangeArrowheads="1"/>
          </p:cNvSpPr>
          <p:nvPr/>
        </p:nvSpPr>
        <p:spPr bwMode="auto">
          <a:xfrm>
            <a:off x="2562261" y="4133337"/>
            <a:ext cx="90201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Đáp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: 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….. con.</a:t>
            </a:r>
            <a:endParaRPr lang="en-US" sz="3200" b="1" dirty="0">
              <a:latin typeface="HP001 4 hàng" pitchFamily="34" charset="0"/>
              <a:cs typeface="Times New Roman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7240" y="2881312"/>
            <a:ext cx="11176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134840" y="2881312"/>
            <a:ext cx="0" cy="18430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134840" y="4724400"/>
            <a:ext cx="1099021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0" y="609600"/>
            <a:ext cx="11887200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/>
            <a:r>
              <a:rPr lang="en-US" altLang="en-US" b="1" dirty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 </a:t>
            </a:r>
            <a:r>
              <a:rPr lang="en-US" altLang="en-US" b="1" dirty="0" err="1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altLang="en-US" b="1" dirty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2</a:t>
            </a:r>
            <a:r>
              <a:rPr lang="en-US" altLang="en-US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: </a:t>
            </a:r>
            <a:r>
              <a:rPr lang="en-US" altLang="en-US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Đàn</a:t>
            </a:r>
            <a:r>
              <a:rPr lang="en-US" altLang="en-US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trâu</a:t>
            </a:r>
            <a:r>
              <a:rPr lang="en-US" altLang="en-US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và</a:t>
            </a:r>
            <a:r>
              <a:rPr lang="en-US" altLang="en-US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bò</a:t>
            </a:r>
            <a:r>
              <a:rPr lang="en-US" altLang="en-US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của</a:t>
            </a:r>
            <a:r>
              <a:rPr lang="en-US" altLang="en-US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nhà</a:t>
            </a:r>
            <a:r>
              <a:rPr lang="en-US" altLang="en-US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bác</a:t>
            </a:r>
            <a:r>
              <a:rPr lang="en-US" altLang="en-US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Bình</a:t>
            </a:r>
            <a:r>
              <a:rPr lang="en-US" altLang="en-US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có</a:t>
            </a:r>
            <a:r>
              <a:rPr lang="en-US" altLang="en-US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28 con, </a:t>
            </a:r>
            <a:r>
              <a:rPr lang="en-US" altLang="en-US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trong</a:t>
            </a:r>
            <a:r>
              <a:rPr lang="en-US" altLang="en-US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đó</a:t>
            </a:r>
            <a:r>
              <a:rPr lang="en-US" altLang="en-US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có</a:t>
            </a:r>
            <a:r>
              <a:rPr lang="en-US" altLang="en-US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12 con </a:t>
            </a:r>
            <a:r>
              <a:rPr lang="en-US" altLang="en-US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trâu</a:t>
            </a:r>
            <a:r>
              <a:rPr lang="en-US" altLang="en-US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. </a:t>
            </a:r>
            <a:r>
              <a:rPr lang="en-US" altLang="en-US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Hỏi</a:t>
            </a:r>
            <a:r>
              <a:rPr lang="en-US" altLang="en-US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nhà</a:t>
            </a:r>
            <a:r>
              <a:rPr lang="en-US" altLang="en-US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bác</a:t>
            </a:r>
            <a:r>
              <a:rPr lang="en-US" altLang="en-US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Bình</a:t>
            </a:r>
            <a:r>
              <a:rPr lang="en-US" altLang="en-US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có</a:t>
            </a:r>
            <a:r>
              <a:rPr lang="en-US" altLang="en-US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bao</a:t>
            </a:r>
            <a:r>
              <a:rPr lang="en-US" altLang="en-US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nhiêu</a:t>
            </a:r>
            <a:r>
              <a:rPr lang="en-US" altLang="en-US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con </a:t>
            </a:r>
            <a:r>
              <a:rPr lang="en-US" altLang="en-US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bò</a:t>
            </a:r>
            <a:r>
              <a:rPr lang="en-US" altLang="en-US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? </a:t>
            </a:r>
            <a:endParaRPr lang="en-US" altLang="en-US" b="1" dirty="0">
              <a:solidFill>
                <a:srgbClr val="002060"/>
              </a:solidFill>
              <a:latin typeface="HP001 4 hàng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409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28"/>
          <p:cNvSpPr txBox="1">
            <a:spLocks noChangeArrowheads="1"/>
          </p:cNvSpPr>
          <p:nvPr/>
        </p:nvSpPr>
        <p:spPr bwMode="auto">
          <a:xfrm>
            <a:off x="2629206" y="2362201"/>
            <a:ext cx="296015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u="sng" dirty="0" err="1"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3200" b="1" u="sng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u="sng" dirty="0" err="1">
                <a:latin typeface="HP001 4 hàng" pitchFamily="34" charset="0"/>
                <a:cs typeface="Times New Roman" pitchFamily="18" charset="0"/>
              </a:rPr>
              <a:t>giải</a:t>
            </a:r>
            <a:endParaRPr lang="en-US" sz="3200" b="1" u="sng" dirty="0"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12" name="Text Box 32"/>
          <p:cNvSpPr txBox="1">
            <a:spLocks noChangeArrowheads="1"/>
          </p:cNvSpPr>
          <p:nvPr/>
        </p:nvSpPr>
        <p:spPr bwMode="auto">
          <a:xfrm>
            <a:off x="1524001" y="2954861"/>
            <a:ext cx="10668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Số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cây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lớp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2A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trồng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đươc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hơn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lớp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2B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là</a:t>
            </a:r>
            <a:r>
              <a:rPr lang="en-US" sz="3200" b="1" smtClean="0">
                <a:latin typeface="HP001 4 hàng" pitchFamily="34" charset="0"/>
                <a:cs typeface="Times New Roman" pitchFamily="18" charset="0"/>
              </a:rPr>
              <a:t>:</a:t>
            </a:r>
            <a:endParaRPr lang="en-US" sz="3200" b="1" dirty="0"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13" name="Text Box 33"/>
          <p:cNvSpPr txBox="1">
            <a:spLocks noChangeArrowheads="1"/>
          </p:cNvSpPr>
          <p:nvPr/>
        </p:nvSpPr>
        <p:spPr bwMode="auto">
          <a:xfrm>
            <a:off x="1915892" y="3510469"/>
            <a:ext cx="86505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…………………………… (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cây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)</a:t>
            </a:r>
            <a:endParaRPr lang="en-US" sz="3200" b="1" dirty="0"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14" name="Text Box 34"/>
          <p:cNvSpPr txBox="1">
            <a:spLocks noChangeArrowheads="1"/>
          </p:cNvSpPr>
          <p:nvPr/>
        </p:nvSpPr>
        <p:spPr bwMode="auto">
          <a:xfrm>
            <a:off x="2562261" y="4133337"/>
            <a:ext cx="90201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Đáp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: 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…..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cây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.</a:t>
            </a:r>
            <a:endParaRPr lang="en-US" sz="3200" b="1" dirty="0">
              <a:latin typeface="HP001 4 hàng" pitchFamily="34" charset="0"/>
              <a:cs typeface="Times New Roman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7240" y="2881312"/>
            <a:ext cx="11176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134840" y="2881312"/>
            <a:ext cx="0" cy="18430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134840" y="4724400"/>
            <a:ext cx="1099021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237853" y="658761"/>
            <a:ext cx="11887200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/>
            <a:r>
              <a:rPr lang="en-US" altLang="en-US" b="1" dirty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 </a:t>
            </a:r>
            <a:r>
              <a:rPr lang="en-US" altLang="en-US" b="1" dirty="0" err="1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altLang="en-US" b="1" dirty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3: </a:t>
            </a:r>
            <a:r>
              <a:rPr lang="en-US" altLang="en-US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Lớp</a:t>
            </a:r>
            <a:r>
              <a:rPr lang="en-US" altLang="en-US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2A </a:t>
            </a:r>
            <a:r>
              <a:rPr lang="en-US" altLang="en-US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trồng</a:t>
            </a:r>
            <a:r>
              <a:rPr lang="en-US" altLang="en-US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được</a:t>
            </a:r>
            <a:r>
              <a:rPr lang="en-US" altLang="en-US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29 </a:t>
            </a:r>
            <a:r>
              <a:rPr lang="en-US" altLang="en-US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cây</a:t>
            </a:r>
            <a:r>
              <a:rPr lang="en-US" altLang="en-US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, </a:t>
            </a:r>
            <a:r>
              <a:rPr lang="en-US" altLang="en-US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lớp</a:t>
            </a:r>
            <a:r>
              <a:rPr lang="en-US" altLang="en-US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2B </a:t>
            </a:r>
            <a:r>
              <a:rPr lang="en-US" altLang="en-US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trồng</a:t>
            </a:r>
            <a:r>
              <a:rPr lang="en-US" altLang="en-US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được</a:t>
            </a:r>
            <a:r>
              <a:rPr lang="en-US" altLang="en-US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25 </a:t>
            </a:r>
            <a:r>
              <a:rPr lang="en-US" altLang="en-US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cây</a:t>
            </a:r>
            <a:r>
              <a:rPr lang="en-US" altLang="en-US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. </a:t>
            </a:r>
            <a:r>
              <a:rPr lang="en-US" altLang="en-US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Hỏi</a:t>
            </a:r>
            <a:r>
              <a:rPr lang="en-US" altLang="en-US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lớp</a:t>
            </a:r>
            <a:r>
              <a:rPr lang="en-US" altLang="en-US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2A </a:t>
            </a:r>
            <a:r>
              <a:rPr lang="en-US" altLang="en-US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trồng</a:t>
            </a:r>
            <a:r>
              <a:rPr lang="en-US" altLang="en-US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được</a:t>
            </a:r>
            <a:r>
              <a:rPr lang="en-US" altLang="en-US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hơn</a:t>
            </a:r>
            <a:r>
              <a:rPr lang="en-US" altLang="en-US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lớp</a:t>
            </a:r>
            <a:r>
              <a:rPr lang="en-US" altLang="en-US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2B </a:t>
            </a:r>
            <a:r>
              <a:rPr lang="en-US" altLang="en-US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bao</a:t>
            </a:r>
            <a:r>
              <a:rPr lang="en-US" altLang="en-US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nhiêu</a:t>
            </a:r>
            <a:r>
              <a:rPr lang="en-US" altLang="en-US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cây</a:t>
            </a:r>
            <a:r>
              <a:rPr lang="en-US" altLang="en-US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? </a:t>
            </a:r>
            <a:endParaRPr lang="en-US" altLang="en-US" b="1" dirty="0">
              <a:solidFill>
                <a:srgbClr val="002060"/>
              </a:solidFill>
              <a:latin typeface="HP001 4 hàng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57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25 - 10 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15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16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14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25 - 20 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6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4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10 - 5 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4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3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6648" y="0"/>
            <a:ext cx="12192000" cy="6858000"/>
          </a:xfrm>
          <a:prstGeom prst="rect">
            <a:avLst/>
          </a:prstGeom>
          <a:noFill/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017" y="1459388"/>
            <a:ext cx="7205487" cy="1207011"/>
          </a:xfrm>
          <a:prstGeom prst="rect">
            <a:avLst/>
          </a:prstGeom>
        </p:spPr>
      </p:pic>
      <p:pic>
        <p:nvPicPr>
          <p:cNvPr id="52" name="Picture 5" descr="C:\Users\Administrator\Desktop\小鸟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2181" y="2245820"/>
            <a:ext cx="1113169" cy="118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81" y="3946147"/>
            <a:ext cx="3406545" cy="2713352"/>
          </a:xfrm>
          <a:prstGeom prst="rect">
            <a:avLst/>
          </a:prstGeom>
        </p:spPr>
      </p:pic>
      <p:pic>
        <p:nvPicPr>
          <p:cNvPr id="18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3"/>
          <p:cNvSpPr txBox="1"/>
          <p:nvPr/>
        </p:nvSpPr>
        <p:spPr>
          <a:xfrm>
            <a:off x="188534" y="2044840"/>
            <a:ext cx="11378129" cy="2768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</a:rPr>
              <a:t>Bài 5:</a:t>
            </a:r>
            <a:r>
              <a:rPr kumimoji="0" lang="en-US" sz="58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 tập phép cộng, phép trừ (không nhớ) trong phạm vi 100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<p:cBhvr>
                                        <p:cTn id="14" dur="6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030" y="118745"/>
            <a:ext cx="2247900" cy="97536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184525" y="274955"/>
            <a:ext cx="5010150" cy="831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1. Tính nhẩm (theo mẫu)</a:t>
            </a:r>
          </a:p>
        </p:txBody>
      </p:sp>
      <p:pic>
        <p:nvPicPr>
          <p:cNvPr id="8" name="Picture 7" descr="C:\Users\user\Desktop\Capture.PNGCapture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65760" y="1418590"/>
            <a:ext cx="5146675" cy="1824990"/>
          </a:xfrm>
          <a:prstGeom prst="rect">
            <a:avLst/>
          </a:prstGeom>
        </p:spPr>
      </p:pic>
      <p:sp>
        <p:nvSpPr>
          <p:cNvPr id="10" name="Line Callout 1 9"/>
          <p:cNvSpPr/>
          <p:nvPr/>
        </p:nvSpPr>
        <p:spPr>
          <a:xfrm>
            <a:off x="6358890" y="1518285"/>
            <a:ext cx="4838065" cy="4321175"/>
          </a:xfrm>
          <a:prstGeom prst="borderCallout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/>
              <a:t>50 + 50 = ?</a:t>
            </a:r>
          </a:p>
          <a:p>
            <a:pPr algn="just"/>
            <a:r>
              <a:rPr lang="en-US" sz="2800"/>
              <a:t>5 chục + 5 chục = 10 chục</a:t>
            </a:r>
          </a:p>
          <a:p>
            <a:pPr algn="just"/>
            <a:r>
              <a:rPr lang="en-US" sz="2800"/>
              <a:t>50 + 50 = 100</a:t>
            </a:r>
          </a:p>
          <a:p>
            <a:pPr algn="just"/>
            <a:r>
              <a:rPr lang="en-US" sz="2800"/>
              <a:t>70 + 30 = ?</a:t>
            </a:r>
          </a:p>
          <a:p>
            <a:pPr algn="just"/>
            <a:r>
              <a:rPr lang="en-US" sz="2800"/>
              <a:t>7 chục + 3 chục = 10 chục</a:t>
            </a:r>
          </a:p>
          <a:p>
            <a:pPr algn="just"/>
            <a:r>
              <a:rPr lang="en-US" sz="2800"/>
              <a:t>70 + 30 = 100</a:t>
            </a:r>
          </a:p>
          <a:p>
            <a:pPr algn="just"/>
            <a:r>
              <a:rPr lang="en-US" sz="2800"/>
              <a:t>20 + 80 = ?</a:t>
            </a:r>
          </a:p>
          <a:p>
            <a:pPr algn="just"/>
            <a:r>
              <a:rPr lang="en-US" sz="2800"/>
              <a:t>2 chục + 8 chục = 10 chục</a:t>
            </a:r>
          </a:p>
          <a:p>
            <a:pPr algn="just"/>
            <a:r>
              <a:rPr lang="en-US" sz="2800"/>
              <a:t>20 + 80 = 100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10" grpId="0" animBg="1"/>
      <p:bldP spid="1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545" y="1275080"/>
            <a:ext cx="6485255" cy="1858645"/>
          </a:xfrm>
          <a:prstGeom prst="rect">
            <a:avLst/>
          </a:prstGeom>
        </p:spPr>
      </p:pic>
      <p:sp>
        <p:nvSpPr>
          <p:cNvPr id="10" name="Line Callout 1 9"/>
          <p:cNvSpPr/>
          <p:nvPr/>
        </p:nvSpPr>
        <p:spPr>
          <a:xfrm>
            <a:off x="7433945" y="1417955"/>
            <a:ext cx="4301490" cy="4321175"/>
          </a:xfrm>
          <a:prstGeom prst="borderCallout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/>
              <a:t>100 - 20 = ?</a:t>
            </a:r>
          </a:p>
          <a:p>
            <a:pPr algn="just"/>
            <a:r>
              <a:rPr lang="en-US" sz="2800"/>
              <a:t>10 chục - 2 chục = 8 chục</a:t>
            </a:r>
          </a:p>
          <a:p>
            <a:pPr algn="just"/>
            <a:r>
              <a:rPr lang="en-US" sz="2800"/>
              <a:t>100 - 20 = 80</a:t>
            </a:r>
          </a:p>
          <a:p>
            <a:pPr algn="just"/>
            <a:r>
              <a:rPr lang="en-US" sz="2800"/>
              <a:t>100 - 50 = ?</a:t>
            </a:r>
          </a:p>
          <a:p>
            <a:pPr algn="just"/>
            <a:r>
              <a:rPr lang="en-US" sz="2800">
                <a:sym typeface="+mn-ea"/>
              </a:rPr>
              <a:t>10 chục - 5 chục = 5 chục</a:t>
            </a:r>
            <a:endParaRPr lang="en-US" sz="2800"/>
          </a:p>
          <a:p>
            <a:pPr algn="just"/>
            <a:r>
              <a:rPr lang="en-US" sz="2800">
                <a:sym typeface="+mn-ea"/>
              </a:rPr>
              <a:t>100 - 50 = 50</a:t>
            </a:r>
            <a:endParaRPr lang="en-US" sz="2800"/>
          </a:p>
          <a:p>
            <a:pPr algn="just"/>
            <a:r>
              <a:rPr lang="en-US" sz="2800">
                <a:sym typeface="+mn-ea"/>
              </a:rPr>
              <a:t>100 - 90 = ?</a:t>
            </a:r>
            <a:endParaRPr lang="en-US" sz="2800"/>
          </a:p>
          <a:p>
            <a:pPr algn="just"/>
            <a:r>
              <a:rPr lang="en-US" sz="2800">
                <a:sym typeface="+mn-ea"/>
              </a:rPr>
              <a:t>10 chục - 9 chục = 1 chục</a:t>
            </a:r>
            <a:endParaRPr lang="en-US" sz="2800"/>
          </a:p>
          <a:p>
            <a:pPr algn="just"/>
            <a:r>
              <a:rPr lang="en-US" sz="2800">
                <a:sym typeface="+mn-ea"/>
              </a:rPr>
              <a:t>100 - 90 = 10</a:t>
            </a: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31445" y="143510"/>
            <a:ext cx="3712210" cy="831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2. Đặt tính rồi tính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851535" y="1795145"/>
            <a:ext cx="227203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39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394970" y="2292350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45635" y="350520"/>
            <a:ext cx="7136765" cy="1194435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3458210" y="1795145"/>
            <a:ext cx="227203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89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3052445" y="2292350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5679440" y="1795145"/>
            <a:ext cx="227203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68</a:t>
            </a: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  6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62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5395595" y="2434590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8072755" y="1795145"/>
            <a:ext cx="227203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79</a:t>
            </a: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55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7738110" y="2393950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5" grpId="0"/>
      <p:bldP spid="5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552</Words>
  <Application>Microsoft Office PowerPoint</Application>
  <PresentationFormat>Custom</PresentationFormat>
  <Paragraphs>142</Paragraphs>
  <Slides>21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2_Office Theme</vt:lpstr>
      <vt:lpstr>1_Office Theme</vt:lpstr>
      <vt:lpstr>3_Office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15</cp:revision>
  <dcterms:created xsi:type="dcterms:W3CDTF">2021-05-07T04:29:00Z</dcterms:created>
  <dcterms:modified xsi:type="dcterms:W3CDTF">2021-12-01T08:10:05Z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