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  <p:sldMasterId id="2147483692" r:id="rId4"/>
  </p:sldMasterIdLst>
  <p:notesMasterIdLst>
    <p:notesMasterId r:id="rId34"/>
  </p:notesMasterIdLst>
  <p:sldIdLst>
    <p:sldId id="256" r:id="rId5"/>
    <p:sldId id="277" r:id="rId6"/>
    <p:sldId id="278" r:id="rId7"/>
    <p:sldId id="279" r:id="rId8"/>
    <p:sldId id="280" r:id="rId9"/>
    <p:sldId id="281" r:id="rId10"/>
    <p:sldId id="282" r:id="rId11"/>
    <p:sldId id="262" r:id="rId12"/>
    <p:sldId id="264" r:id="rId13"/>
    <p:sldId id="265" r:id="rId14"/>
    <p:sldId id="266" r:id="rId15"/>
    <p:sldId id="284" r:id="rId16"/>
    <p:sldId id="285" r:id="rId17"/>
    <p:sldId id="286" r:id="rId18"/>
    <p:sldId id="271" r:id="rId19"/>
    <p:sldId id="272" r:id="rId20"/>
    <p:sldId id="273" r:id="rId21"/>
    <p:sldId id="274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7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-81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56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11" Type="http://schemas.openxmlformats.org/officeDocument/2006/relationships/image" Target="../media/image18.GIF"/><Relationship Id="rId5" Type="http://schemas.openxmlformats.org/officeDocument/2006/relationships/image" Target="../media/image5.png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7.jpe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854" y="1"/>
            <a:ext cx="1052146" cy="1047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92710"/>
            <a:ext cx="10570210" cy="2434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614295"/>
            <a:ext cx="6819900" cy="3840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725" y="2987040"/>
            <a:ext cx="3331210" cy="284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65" y="102870"/>
            <a:ext cx="2560320" cy="12115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170" y="1711960"/>
            <a:ext cx="10333990" cy="368808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9625330" y="3134360"/>
            <a:ext cx="44577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436225" y="310451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818370" y="3682365"/>
            <a:ext cx="44577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598785" y="368236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071100" y="446341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8890" y="1245235"/>
            <a:ext cx="9937750" cy="38608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608945" y="2190750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279890" y="2778760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050780" y="2778760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422130" y="3336925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182860" y="3336925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95815" y="4016375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6580" y="274955"/>
            <a:ext cx="8670290" cy="20059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21275" y="1501140"/>
            <a:ext cx="62928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746615" y="1501140"/>
            <a:ext cx="62928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695" y="2731135"/>
            <a:ext cx="9429750" cy="399034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843655" y="4198620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664075" y="4198620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046220" y="480758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836795" y="4807585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664075" y="5619115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610600" y="356933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452610" y="356933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788910" y="4198620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610600" y="4198620"/>
            <a:ext cx="64071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941310" y="480758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762365" y="4807585"/>
            <a:ext cx="68961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430260" y="5619115"/>
            <a:ext cx="68961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0" grpId="0" bldLvl="0" animBg="1"/>
      <p:bldP spid="10" grpId="1" animBg="1"/>
      <p:bldP spid="13" grpId="0" bldLvl="0" animBg="1"/>
      <p:bldP spid="13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735" y="2872740"/>
            <a:ext cx="8851265" cy="146240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24935" y="3265805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34810" y="3289300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574530" y="3265805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430" y="1426210"/>
            <a:ext cx="9060180" cy="39554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713855" y="2272030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685655" y="2241550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713855" y="3924935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685655" y="3965575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965960"/>
            <a:ext cx="10675620" cy="258699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650615" y="391541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786630" y="390525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821045" y="391541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926580" y="390525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91475" y="390525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  <p:bldP spid="14" grpId="0" bldLvl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3835" y="2197100"/>
            <a:ext cx="9738995" cy="243903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4127500" y="35502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17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7363460" y="34994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13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0791825" y="35502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3170" y="698500"/>
            <a:ext cx="10071100" cy="485838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192395" y="3205480"/>
            <a:ext cx="2546350" cy="139954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596505" y="3032760"/>
            <a:ext cx="2474595" cy="14909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575560" y="3134360"/>
            <a:ext cx="7486015" cy="16332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1690" y="1317625"/>
            <a:ext cx="10760710" cy="409194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81785" y="2769235"/>
            <a:ext cx="60833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626360" y="2779395"/>
            <a:ext cx="60833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660775" y="2769235"/>
            <a:ext cx="68961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4000" y="5456733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7" y="311806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8078" y="27283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 numSld="1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8: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 cộng (qua 10)</a:t>
            </a:r>
          </a:p>
        </p:txBody>
      </p:sp>
    </p:spTree>
    <p:extLst>
      <p:ext uri="{BB962C8B-B14F-4D97-AF65-F5344CB8AC3E}">
        <p14:creationId xmlns:p14="http://schemas.microsoft.com/office/powerpoint/2010/main" val="36935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324100" cy="1059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595" y="1257300"/>
            <a:ext cx="8573135" cy="523811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051415" y="3245485"/>
            <a:ext cx="615315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990455" y="4391660"/>
            <a:ext cx="615315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051415" y="5558155"/>
            <a:ext cx="615315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1560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735" y="861695"/>
            <a:ext cx="10908665" cy="510984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885950" y="2008505"/>
            <a:ext cx="455930" cy="395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492625" y="3124835"/>
            <a:ext cx="455930" cy="395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078980" y="4189730"/>
            <a:ext cx="455930" cy="395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05975" y="5245100"/>
            <a:ext cx="455930" cy="395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79991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70" y="142875"/>
            <a:ext cx="2263140" cy="9677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880" y="1313815"/>
            <a:ext cx="8229600" cy="150177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370070" y="3275965"/>
            <a:ext cx="4485005" cy="28301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9 + 5 = 14</a:t>
            </a:r>
          </a:p>
          <a:p>
            <a:pPr algn="ctr"/>
            <a:r>
              <a:rPr lang="en-US" sz="2800"/>
              <a:t>8 + 3 = 11</a:t>
            </a:r>
          </a:p>
          <a:p>
            <a:pPr algn="ctr"/>
            <a:r>
              <a:rPr lang="en-US" sz="2800"/>
              <a:t>7 + 7 = 14</a:t>
            </a:r>
          </a:p>
          <a:p>
            <a:pPr algn="ctr"/>
            <a:r>
              <a:rPr lang="en-US" sz="2800"/>
              <a:t>6 + 6 = 12</a:t>
            </a:r>
          </a:p>
          <a:p>
            <a:pPr algn="ctr"/>
            <a:r>
              <a:rPr lang="en-US" sz="2800"/>
              <a:t>7 + 6 = 13</a:t>
            </a:r>
          </a:p>
          <a:p>
            <a:pPr algn="ctr"/>
            <a:r>
              <a:rPr lang="en-US" sz="2800"/>
              <a:t> 9 + 4 = 13</a:t>
            </a:r>
          </a:p>
        </p:txBody>
      </p:sp>
    </p:spTree>
    <p:extLst>
      <p:ext uri="{BB962C8B-B14F-4D97-AF65-F5344CB8AC3E}">
        <p14:creationId xmlns:p14="http://schemas.microsoft.com/office/powerpoint/2010/main" val="76665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1380" y="931545"/>
            <a:ext cx="8983980" cy="483171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6105525" y="3499485"/>
            <a:ext cx="2484755" cy="9328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010150" y="3509645"/>
            <a:ext cx="2353310" cy="11868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17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1891" y="1490720"/>
            <a:ext cx="9885143" cy="437795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328410" y="2434590"/>
            <a:ext cx="821690" cy="82296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839710" y="2110105"/>
            <a:ext cx="821690" cy="82296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9554210" y="2434590"/>
            <a:ext cx="821690" cy="82296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175385" y="5761990"/>
            <a:ext cx="7486015" cy="1096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b. </a:t>
            </a:r>
            <a:r>
              <a:rPr lang="en-US" sz="2400" dirty="0" err="1"/>
              <a:t>Đèn</a:t>
            </a:r>
            <a:r>
              <a:rPr lang="en-US" sz="2400" dirty="0"/>
              <a:t> </a:t>
            </a:r>
            <a:r>
              <a:rPr lang="en-US" sz="2400" dirty="0" err="1"/>
              <a:t>lồng</a:t>
            </a:r>
            <a:r>
              <a:rPr lang="en-US" sz="2400" dirty="0"/>
              <a:t> </a:t>
            </a:r>
            <a:r>
              <a:rPr lang="en-US" sz="2400" dirty="0" err="1"/>
              <a:t>ghi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: 8 + 7 = 15</a:t>
            </a:r>
          </a:p>
          <a:p>
            <a:pPr algn="ctr"/>
            <a:r>
              <a:rPr lang="en-US" sz="2400" dirty="0" err="1"/>
              <a:t>Đèn</a:t>
            </a:r>
            <a:r>
              <a:rPr lang="en-US" sz="2400" dirty="0"/>
              <a:t> </a:t>
            </a:r>
            <a:r>
              <a:rPr lang="en-US" sz="2400" dirty="0" err="1"/>
              <a:t>lồng</a:t>
            </a:r>
            <a:r>
              <a:rPr lang="en-US" sz="2400" dirty="0"/>
              <a:t> </a:t>
            </a:r>
            <a:r>
              <a:rPr lang="en-US" sz="2400" dirty="0" err="1"/>
              <a:t>ghi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: 6 + 5 = 11</a:t>
            </a:r>
          </a:p>
        </p:txBody>
      </p:sp>
    </p:spTree>
    <p:extLst>
      <p:ext uri="{BB962C8B-B14F-4D97-AF65-F5344CB8AC3E}">
        <p14:creationId xmlns:p14="http://schemas.microsoft.com/office/powerpoint/2010/main" val="318269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  <p:bldP spid="17" grpId="0" bldLvl="0" animBg="1"/>
      <p:bldP spid="17" grpId="1" animBg="1"/>
      <p:bldP spid="18" grpId="0" animBg="1"/>
      <p:bldP spid="1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083357" y="1151382"/>
            <a:ext cx="8737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51"/>
          <p:cNvSpPr txBox="1">
            <a:spLocks noChangeArrowheads="1"/>
          </p:cNvSpPr>
          <p:nvPr/>
        </p:nvSpPr>
        <p:spPr bwMode="auto">
          <a:xfrm>
            <a:off x="75141" y="255941"/>
            <a:ext cx="1219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tư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27 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10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2021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6" name="Text Box 152"/>
          <p:cNvSpPr txBox="1">
            <a:spLocks noChangeArrowheads="1"/>
          </p:cNvSpPr>
          <p:nvPr/>
        </p:nvSpPr>
        <p:spPr bwMode="auto">
          <a:xfrm>
            <a:off x="4978399" y="1295401"/>
            <a:ext cx="19790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 smtClean="0">
                <a:latin typeface="HP001 4 hàng" pitchFamily="34" charset="0"/>
                <a:cs typeface="Times New Roman" pitchFamily="18" charset="0"/>
              </a:rPr>
              <a:t>Toán</a:t>
            </a:r>
            <a:endParaRPr lang="en-US" sz="3600" b="1" dirty="0">
              <a:latin typeface="HP001 4 hàng" pitchFamily="34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368800" y="990600"/>
            <a:ext cx="3048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-39687" y="2057401"/>
            <a:ext cx="12421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7</a:t>
            </a:r>
            <a:r>
              <a:rPr lang="en-US" sz="36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Phép</a:t>
            </a:r>
            <a:r>
              <a:rPr lang="en-US" sz="36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cộng</a:t>
            </a:r>
            <a:r>
              <a:rPr lang="en-US" sz="36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(qua10)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phạm</a:t>
            </a:r>
            <a:r>
              <a:rPr lang="en-US" sz="36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vi 20.</a:t>
            </a:r>
            <a:endParaRPr lang="en-US" sz="3600" b="1" dirty="0">
              <a:solidFill>
                <a:srgbClr val="C00000"/>
              </a:solidFill>
              <a:latin typeface="HP001 4 hàng" pitchFamily="34" charset="0"/>
              <a:cs typeface="Times New Roman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8</a:t>
            </a:r>
            <a:r>
              <a:rPr lang="en-US" sz="36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Bảng</a:t>
            </a:r>
            <a:r>
              <a:rPr lang="en-US" sz="36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cộng</a:t>
            </a:r>
            <a:r>
              <a:rPr lang="en-US" sz="36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(qua10).</a:t>
            </a:r>
            <a:endParaRPr lang="en-US" sz="3600" b="1" dirty="0">
              <a:solidFill>
                <a:srgbClr val="C00000"/>
              </a:solidFill>
              <a:latin typeface="HP001 4 hàng" pitchFamily="34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08" y="3429001"/>
            <a:ext cx="11005185" cy="270954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257712" y="5334000"/>
            <a:ext cx="699771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9" name="Rounded Rectangle 18"/>
          <p:cNvSpPr/>
          <p:nvPr/>
        </p:nvSpPr>
        <p:spPr>
          <a:xfrm>
            <a:off x="7242097" y="5344160"/>
            <a:ext cx="699771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0" name="Rounded Rectangle 19"/>
          <p:cNvSpPr/>
          <p:nvPr/>
        </p:nvSpPr>
        <p:spPr>
          <a:xfrm>
            <a:off x="8229600" y="5351374"/>
            <a:ext cx="699771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1" name="Rounded Rectangle 20"/>
          <p:cNvSpPr/>
          <p:nvPr/>
        </p:nvSpPr>
        <p:spPr>
          <a:xfrm>
            <a:off x="10241137" y="5368741"/>
            <a:ext cx="699771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9195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73591" y="212828"/>
            <a:ext cx="290278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400" u="sng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Line 28"/>
          <p:cNvSpPr>
            <a:spLocks noChangeShapeType="1"/>
          </p:cNvSpPr>
          <p:nvPr/>
        </p:nvSpPr>
        <p:spPr bwMode="auto">
          <a:xfrm>
            <a:off x="1387979" y="3166987"/>
            <a:ext cx="132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29"/>
          <p:cNvSpPr>
            <a:spLocks noChangeArrowheads="1"/>
          </p:cNvSpPr>
          <p:nvPr/>
        </p:nvSpPr>
        <p:spPr bwMode="auto">
          <a:xfrm>
            <a:off x="1591179" y="1042913"/>
            <a:ext cx="1117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en-US" sz="4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4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30"/>
          <p:cNvSpPr>
            <a:spLocks noChangeArrowheads="1"/>
          </p:cNvSpPr>
          <p:nvPr/>
        </p:nvSpPr>
        <p:spPr bwMode="auto">
          <a:xfrm>
            <a:off x="1095879" y="1893813"/>
            <a:ext cx="50366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alt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31"/>
          <p:cNvSpPr>
            <a:spLocks noChangeArrowheads="1"/>
          </p:cNvSpPr>
          <p:nvPr/>
        </p:nvSpPr>
        <p:spPr bwMode="auto">
          <a:xfrm>
            <a:off x="1625045" y="1525512"/>
            <a:ext cx="46679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en-US" alt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31"/>
          <p:cNvSpPr>
            <a:spLocks noChangeArrowheads="1"/>
          </p:cNvSpPr>
          <p:nvPr/>
        </p:nvSpPr>
        <p:spPr bwMode="auto">
          <a:xfrm>
            <a:off x="5582323" y="1658542"/>
            <a:ext cx="117051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altLang="en-US" sz="44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alt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29"/>
          <p:cNvSpPr>
            <a:spLocks noChangeArrowheads="1"/>
          </p:cNvSpPr>
          <p:nvPr/>
        </p:nvSpPr>
        <p:spPr bwMode="auto">
          <a:xfrm>
            <a:off x="5232765" y="1147207"/>
            <a:ext cx="1117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en-US" sz="4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4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vi-VN" altLang="en-US" sz="4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4400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30"/>
          <p:cNvSpPr>
            <a:spLocks noChangeArrowheads="1"/>
          </p:cNvSpPr>
          <p:nvPr/>
        </p:nvSpPr>
        <p:spPr bwMode="auto">
          <a:xfrm>
            <a:off x="4654233" y="2104950"/>
            <a:ext cx="50366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alt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Line 28"/>
          <p:cNvSpPr>
            <a:spLocks noChangeShapeType="1"/>
          </p:cNvSpPr>
          <p:nvPr/>
        </p:nvSpPr>
        <p:spPr bwMode="auto">
          <a:xfrm>
            <a:off x="5071899" y="3270411"/>
            <a:ext cx="132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9022411" y="1720229"/>
            <a:ext cx="46679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9022411" y="2320392"/>
            <a:ext cx="92170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7 </a:t>
            </a:r>
            <a:endParaRPr lang="en-US" alt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14"/>
          <p:cNvSpPr>
            <a:spLocks noChangeArrowheads="1"/>
          </p:cNvSpPr>
          <p:nvPr/>
        </p:nvSpPr>
        <p:spPr bwMode="auto">
          <a:xfrm>
            <a:off x="8403972" y="2243241"/>
            <a:ext cx="50366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alt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Line 12"/>
          <p:cNvSpPr>
            <a:spLocks noChangeShapeType="1"/>
          </p:cNvSpPr>
          <p:nvPr/>
        </p:nvSpPr>
        <p:spPr bwMode="auto">
          <a:xfrm>
            <a:off x="8597703" y="3315036"/>
            <a:ext cx="132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Line 28"/>
          <p:cNvSpPr>
            <a:spLocks noChangeShapeType="1"/>
          </p:cNvSpPr>
          <p:nvPr/>
        </p:nvSpPr>
        <p:spPr bwMode="auto">
          <a:xfrm>
            <a:off x="1410512" y="5676633"/>
            <a:ext cx="132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1613712" y="3552559"/>
            <a:ext cx="1117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en-US" sz="4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4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en-US" sz="44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0"/>
          <p:cNvSpPr>
            <a:spLocks noChangeArrowheads="1"/>
          </p:cNvSpPr>
          <p:nvPr/>
        </p:nvSpPr>
        <p:spPr bwMode="auto">
          <a:xfrm>
            <a:off x="1118412" y="4403459"/>
            <a:ext cx="50366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35" name="Rectangle 31"/>
          <p:cNvSpPr>
            <a:spLocks noChangeArrowheads="1"/>
          </p:cNvSpPr>
          <p:nvPr/>
        </p:nvSpPr>
        <p:spPr bwMode="auto">
          <a:xfrm>
            <a:off x="1647579" y="4035159"/>
            <a:ext cx="46679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6" name="Rectangle 31"/>
          <p:cNvSpPr>
            <a:spLocks noChangeArrowheads="1"/>
          </p:cNvSpPr>
          <p:nvPr/>
        </p:nvSpPr>
        <p:spPr bwMode="auto">
          <a:xfrm>
            <a:off x="5375425" y="4196673"/>
            <a:ext cx="965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4400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7" name="Rectangle 29"/>
          <p:cNvSpPr>
            <a:spLocks noChangeArrowheads="1"/>
          </p:cNvSpPr>
          <p:nvPr/>
        </p:nvSpPr>
        <p:spPr bwMode="auto">
          <a:xfrm>
            <a:off x="5145800" y="4966612"/>
            <a:ext cx="12694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0"/>
          <p:cNvSpPr>
            <a:spLocks noChangeArrowheads="1"/>
          </p:cNvSpPr>
          <p:nvPr/>
        </p:nvSpPr>
        <p:spPr bwMode="auto">
          <a:xfrm>
            <a:off x="4431915" y="4636340"/>
            <a:ext cx="50366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alt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Line 28"/>
          <p:cNvSpPr>
            <a:spLocks noChangeShapeType="1"/>
          </p:cNvSpPr>
          <p:nvPr/>
        </p:nvSpPr>
        <p:spPr bwMode="auto">
          <a:xfrm>
            <a:off x="5094432" y="5780057"/>
            <a:ext cx="132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15"/>
          <p:cNvSpPr>
            <a:spLocks noChangeArrowheads="1"/>
          </p:cNvSpPr>
          <p:nvPr/>
        </p:nvSpPr>
        <p:spPr bwMode="auto">
          <a:xfrm>
            <a:off x="9080508" y="4251619"/>
            <a:ext cx="46679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dirty="0"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43" name="Rectangle 13"/>
          <p:cNvSpPr>
            <a:spLocks noChangeArrowheads="1"/>
          </p:cNvSpPr>
          <p:nvPr/>
        </p:nvSpPr>
        <p:spPr bwMode="auto">
          <a:xfrm>
            <a:off x="9128320" y="4859984"/>
            <a:ext cx="1117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400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14"/>
          <p:cNvSpPr>
            <a:spLocks noChangeArrowheads="1"/>
          </p:cNvSpPr>
          <p:nvPr/>
        </p:nvSpPr>
        <p:spPr bwMode="auto">
          <a:xfrm>
            <a:off x="8452004" y="4702694"/>
            <a:ext cx="50366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alt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Line 12"/>
          <p:cNvSpPr>
            <a:spLocks noChangeShapeType="1"/>
          </p:cNvSpPr>
          <p:nvPr/>
        </p:nvSpPr>
        <p:spPr bwMode="auto">
          <a:xfrm>
            <a:off x="8948867" y="5815340"/>
            <a:ext cx="132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20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5" grpId="0"/>
      <p:bldP spid="16" grpId="0"/>
      <p:bldP spid="17" grpId="0"/>
      <p:bldP spid="19" grpId="0"/>
      <p:bldP spid="20" grpId="0"/>
      <p:bldP spid="21" grpId="0"/>
      <p:bldP spid="24" grpId="0" animBg="1"/>
      <p:bldP spid="25" grpId="0"/>
      <p:bldP spid="26" grpId="0"/>
      <p:bldP spid="27" grpId="0"/>
      <p:bldP spid="30" grpId="0" animBg="1"/>
      <p:bldP spid="32" grpId="0" animBg="1"/>
      <p:bldP spid="33" grpId="0"/>
      <p:bldP spid="34" grpId="0"/>
      <p:bldP spid="35" grpId="0"/>
      <p:bldP spid="36" grpId="0"/>
      <p:bldP spid="37" grpId="0"/>
      <p:bldP spid="38" grpId="0"/>
      <p:bldP spid="41" grpId="0" animBg="1"/>
      <p:bldP spid="42" grpId="0"/>
      <p:bldP spid="43" grpId="0"/>
      <p:bldP spid="44" grpId="0"/>
      <p:bldP spid="4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549" y="762000"/>
            <a:ext cx="11824452" cy="11430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3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: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 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Đoàn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tàu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chở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hàng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4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toa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đã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ra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khỏi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hầm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còn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7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toa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hầm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đoàn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tàu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tất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cả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bao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nhiêu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toa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?</a:t>
            </a:r>
            <a:endParaRPr lang="en-US" sz="3200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2683730" y="3429792"/>
            <a:ext cx="75549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………………………………….(</a:t>
            </a:r>
            <a:r>
              <a:rPr lang="en-US" sz="2800" b="1" dirty="0" err="1" smtClean="0">
                <a:latin typeface="HP001 4 hàng" pitchFamily="34" charset="0"/>
                <a:cs typeface="Times New Roman" pitchFamily="18" charset="0"/>
              </a:rPr>
              <a:t>toa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)</a:t>
            </a:r>
            <a:endParaRPr lang="en-US" sz="28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3098595" y="3947317"/>
            <a:ext cx="71400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latin typeface="HP001 4 hàng" pitchFamily="34" charset="0"/>
                <a:cs typeface="Times New Roman" pitchFamily="18" charset="0"/>
              </a:rPr>
              <a:t>Đáp</a:t>
            </a:r>
            <a:r>
              <a:rPr lang="en-US" sz="28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………. </a:t>
            </a:r>
            <a:r>
              <a:rPr lang="en-US" sz="2800" b="1" dirty="0" err="1" smtClean="0">
                <a:latin typeface="HP001 4 hàng" pitchFamily="34" charset="0"/>
                <a:cs typeface="Times New Roman" pitchFamily="18" charset="0"/>
              </a:rPr>
              <a:t>toa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.</a:t>
            </a:r>
            <a:endParaRPr lang="en-US" sz="28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8" name="Text Box 28"/>
          <p:cNvSpPr txBox="1">
            <a:spLocks noChangeArrowheads="1"/>
          </p:cNvSpPr>
          <p:nvPr/>
        </p:nvSpPr>
        <p:spPr bwMode="auto">
          <a:xfrm>
            <a:off x="3504723" y="2448718"/>
            <a:ext cx="2133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 err="1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2800" b="1" u="sng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HP001 4 hàng" pitchFamily="34" charset="0"/>
                <a:cs typeface="Times New Roman" pitchFamily="18" charset="0"/>
              </a:rPr>
              <a:t>giải</a:t>
            </a:r>
            <a:endParaRPr lang="en-US" sz="2800" b="1" u="sng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0" name="Text Box 32"/>
          <p:cNvSpPr txBox="1">
            <a:spLocks noChangeArrowheads="1"/>
          </p:cNvSpPr>
          <p:nvPr/>
        </p:nvSpPr>
        <p:spPr bwMode="auto">
          <a:xfrm>
            <a:off x="2010356" y="2940842"/>
            <a:ext cx="8909051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  <a:cs typeface="Times New Roman" pitchFamily="18" charset="0"/>
              </a:rPr>
              <a:t>toa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  <a:cs typeface="Times New Roman" pitchFamily="18" charset="0"/>
              </a:rPr>
              <a:t>đoàn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  <a:cs typeface="Times New Roman" pitchFamily="18" charset="0"/>
              </a:rPr>
              <a:t>tàu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  <a:cs typeface="Times New Roman" pitchFamily="18" charset="0"/>
              </a:rPr>
              <a:t>tất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  <a:cs typeface="Times New Roman" pitchFamily="18" charset="0"/>
              </a:rPr>
              <a:t>cả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:</a:t>
            </a:r>
            <a:endParaRPr lang="en-US" sz="2800" b="1" dirty="0">
              <a:latin typeface="HP001 4 hàng" pitchFamily="34" charset="0"/>
              <a:cs typeface="Times New Roman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5884" y="2967830"/>
            <a:ext cx="196447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10356" y="2967830"/>
            <a:ext cx="0" cy="16500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010357" y="4617882"/>
            <a:ext cx="101647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85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8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00672" y="5485308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72" y="28575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3" y="1178342"/>
            <a:ext cx="6371773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56733"/>
            <a:ext cx="9167328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5678510" y="2773680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212686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rgbClr val="009900"/>
                </a:solidFill>
              </a:rPr>
              <a:t>=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396861" y="5267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638610" y="-706487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57" y="0"/>
            <a:ext cx="9263131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88" y="5457370"/>
            <a:ext cx="9167328" cy="1400630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22122" y="4142042"/>
            <a:ext cx="82480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5" y="2050231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6183999" y="2773680"/>
            <a:ext cx="7484925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lang="en-US" sz="6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6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4755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rgbClr val="009900"/>
                </a:solidFill>
              </a:rPr>
              <a:t>32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89021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63395" y="-76944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451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5678510" y="2759164"/>
            <a:ext cx="6980348" cy="2683690"/>
            <a:chOff x="798490" y="2838075"/>
            <a:chExt cx="6980348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44 - 4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6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rgbClr val="009900"/>
                </a:solidFill>
              </a:rPr>
              <a:t>=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9570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42217"/>
            <a:ext cx="9167328" cy="140063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638610" y="-721003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073868" y="5682169"/>
            <a:ext cx="998955" cy="92072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2572"/>
            <a:ext cx="9144000" cy="5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384798"/>
            <a:ext cx="9167328" cy="14006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14" y="3220367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03" y="5495675"/>
            <a:ext cx="1060796" cy="11644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5678510" y="2701108"/>
            <a:ext cx="6980348" cy="2683690"/>
            <a:chOff x="798490" y="2838075"/>
            <a:chExt cx="6980348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7+3</a:t>
              </a:r>
              <a:endParaRPr lang="en-US" sz="4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4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95701" y="47987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791259" y="47511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193480" y="4751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67854" y="-95289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768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7: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 (qua 10)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phạm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55" y="124460"/>
            <a:ext cx="2491740" cy="1005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015" y="1129665"/>
            <a:ext cx="7886700" cy="3764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875" y="5168900"/>
            <a:ext cx="2884170" cy="982345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6460490" y="5375910"/>
            <a:ext cx="659130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527</Words>
  <Application>Microsoft Office PowerPoint</Application>
  <PresentationFormat>Custom</PresentationFormat>
  <Paragraphs>157</Paragraphs>
  <Slides>29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Office Theme</vt:lpstr>
      <vt:lpstr>1_Office Theme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3: Đoàn tàu chở hàng có 4 toa đã ra khỏi đường hầm, còn 7 toa ở trong đường hầm. Hỏi đoàn tàu có tất cả bao nhiêu toa?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7</cp:revision>
  <dcterms:created xsi:type="dcterms:W3CDTF">2021-05-08T05:00:00Z</dcterms:created>
  <dcterms:modified xsi:type="dcterms:W3CDTF">2021-12-01T08:14:42Z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