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712" r:id="rId2"/>
  </p:sldMasterIdLst>
  <p:notesMasterIdLst>
    <p:notesMasterId r:id="rId19"/>
  </p:notesMasterIdLst>
  <p:sldIdLst>
    <p:sldId id="275" r:id="rId3"/>
    <p:sldId id="561" r:id="rId4"/>
    <p:sldId id="562" r:id="rId5"/>
    <p:sldId id="563" r:id="rId6"/>
    <p:sldId id="564" r:id="rId7"/>
    <p:sldId id="565" r:id="rId8"/>
    <p:sldId id="566" r:id="rId9"/>
    <p:sldId id="279" r:id="rId10"/>
    <p:sldId id="297" r:id="rId11"/>
    <p:sldId id="280" r:id="rId12"/>
    <p:sldId id="559" r:id="rId13"/>
    <p:sldId id="298" r:id="rId14"/>
    <p:sldId id="299" r:id="rId15"/>
    <p:sldId id="557" r:id="rId16"/>
    <p:sldId id="558" r:id="rId17"/>
    <p:sldId id="56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>
        <p:scale>
          <a:sx n="76" d="100"/>
          <a:sy n="76" d="100"/>
        </p:scale>
        <p:origin x="-462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43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38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06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5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24" r:id="rId14"/>
    <p:sldLayoutId id="214748372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0.gif"/><Relationship Id="rId1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1.gif"/><Relationship Id="rId17" Type="http://schemas.openxmlformats.org/officeDocument/2006/relationships/image" Target="../media/image19.gif"/><Relationship Id="rId2" Type="http://schemas.openxmlformats.org/officeDocument/2006/relationships/audio" Target="../media/media2.mp3"/><Relationship Id="rId16" Type="http://schemas.openxmlformats.org/officeDocument/2006/relationships/image" Target="../media/image18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.xml"/><Relationship Id="rId5" Type="http://schemas.microsoft.com/office/2007/relationships/media" Target="../media/media4.mp3"/><Relationship Id="rId15" Type="http://schemas.openxmlformats.org/officeDocument/2006/relationships/image" Target="../media/image17.gif"/><Relationship Id="rId10" Type="http://schemas.openxmlformats.org/officeDocument/2006/relationships/audio" Target="../media/media6.mp3"/><Relationship Id="rId19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2.gif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11" Type="http://schemas.openxmlformats.org/officeDocument/2006/relationships/image" Target="../media/image19.gif"/><Relationship Id="rId5" Type="http://schemas.openxmlformats.org/officeDocument/2006/relationships/image" Target="../media/image20.gif"/><Relationship Id="rId15" Type="http://schemas.microsoft.com/office/2007/relationships/hdphoto" Target="../media/hdphoto2.wdp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10.gif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12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25.png"/><Relationship Id="rId5" Type="http://schemas.openxmlformats.org/officeDocument/2006/relationships/image" Target="../media/image20.gif"/><Relationship Id="rId10" Type="http://schemas.openxmlformats.org/officeDocument/2006/relationships/image" Target="../media/image22.gif"/><Relationship Id="rId4" Type="http://schemas.openxmlformats.org/officeDocument/2006/relationships/audio" Target="../media/audio3.wav"/><Relationship Id="rId9" Type="http://schemas.openxmlformats.org/officeDocument/2006/relationships/image" Target="../media/image19.gif"/><Relationship Id="rId1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7"/>
          <p:cNvSpPr txBox="1"/>
          <p:nvPr/>
        </p:nvSpPr>
        <p:spPr>
          <a:xfrm>
            <a:off x="1833536" y="785676"/>
            <a:ext cx="816472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1219200">
              <a:defRPr/>
            </a:pPr>
            <a:r>
              <a:rPr lang="en-US" altLang="zh-CN" sz="2800" b="1" spc="300" smtClean="0">
                <a:latin typeface="HP001" pitchFamily="34" charset="0"/>
                <a:ea typeface="Microsoft YaHei" panose="020B0503020204020204" charset="-122"/>
                <a:cs typeface="Arial Rounded MT Bold" panose="020F0704030504030204" charset="0"/>
              </a:rPr>
              <a:t>Thứ năm ngày 18 tháng 11 năm 2021 </a:t>
            </a:r>
          </a:p>
          <a:p>
            <a:pPr marL="0" lvl="1" algn="ctr" defTabSz="1219200">
              <a:defRPr/>
            </a:pPr>
            <a:endParaRPr lang="en-US" altLang="zh-CN" sz="2800" b="1" spc="300">
              <a:latin typeface="HP001" pitchFamily="34" charset="0"/>
              <a:ea typeface="Microsoft YaHei" panose="020B0503020204020204" charset="-122"/>
              <a:cs typeface="Arial Rounded MT Bold" panose="020F0704030504030204" charset="0"/>
            </a:endParaRPr>
          </a:p>
          <a:p>
            <a:pPr marL="0" lvl="1" algn="ctr" defTabSz="1219200">
              <a:defRPr/>
            </a:pPr>
            <a:r>
              <a:rPr lang="en-US" altLang="zh-CN" sz="3200" b="1" spc="300" smtClean="0">
                <a:latin typeface="HP001" pitchFamily="34" charset="0"/>
                <a:ea typeface="Microsoft YaHei" panose="020B0503020204020204" charset="-122"/>
                <a:cs typeface="Arial Rounded MT Bold" panose="020F0704030504030204" charset="0"/>
              </a:rPr>
              <a:t>Tiếng Việt</a:t>
            </a:r>
          </a:p>
          <a:p>
            <a:pPr marL="0" lvl="1" algn="ctr" defTabSz="1219200">
              <a:defRPr/>
            </a:pPr>
            <a:r>
              <a:rPr lang="en-US" altLang="zh-CN" sz="8000" spc="300" smtClean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rPr>
              <a:t>Mở rộng vốn từ chỉ dụng cụ học tậ</a:t>
            </a:r>
            <a:endParaRPr lang="zh-CN" altLang="en-US" sz="8000" spc="300" dirty="0">
              <a:solidFill>
                <a:srgbClr val="FFFFFF"/>
              </a:solidFill>
              <a:latin typeface="Arial Rounded MT Bold" panose="020F0704030504030204" charset="0"/>
              <a:ea typeface="Microsoft YaHei" panose="020B0503020204020204" charset="-122"/>
              <a:cs typeface="Arial Rounded MT Bold" panose="020F070403050403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4476" y="2328601"/>
            <a:ext cx="8921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HP001" pitchFamily="34" charset="0"/>
              </a:rPr>
              <a:t>Mở rộng vốn từ chỉ đồ dùng học tập. </a:t>
            </a:r>
          </a:p>
          <a:p>
            <a:r>
              <a:rPr lang="en-US" sz="4000" b="1" smtClean="0">
                <a:solidFill>
                  <a:srgbClr val="FF0000"/>
                </a:solidFill>
                <a:latin typeface="HP001" pitchFamily="34" charset="0"/>
              </a:rPr>
              <a:t>Dấu chấm. Dấu chấm hỏi.</a:t>
            </a:r>
            <a:endParaRPr lang="en-US" sz="4000" b="1">
              <a:solidFill>
                <a:srgbClr val="FF0000"/>
              </a:solidFill>
              <a:latin typeface="HP001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22104" y="1390389"/>
            <a:ext cx="1791222" cy="12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aptur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53540" y="887730"/>
            <a:ext cx="9411970" cy="360362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919335" y="1691005"/>
            <a:ext cx="314325" cy="335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45705" y="2288540"/>
            <a:ext cx="314325" cy="335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45705" y="2875915"/>
            <a:ext cx="314325" cy="335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000115" y="3484880"/>
            <a:ext cx="314325" cy="335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604510" y="4062730"/>
            <a:ext cx="314325" cy="335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700" y="4603115"/>
            <a:ext cx="7056120" cy="185166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4418" y="631066"/>
            <a:ext cx="67072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-----------------------</a:t>
            </a:r>
          </a:p>
          <a:p>
            <a:r>
              <a:rPr lang="en-US" sz="3200" b="1" smtClean="0">
                <a:latin typeface="HP001" pitchFamily="34" charset="0"/>
              </a:rPr>
              <a:t>Tiếng Việt</a:t>
            </a:r>
          </a:p>
          <a:p>
            <a:r>
              <a:rPr lang="en-US" sz="3200" b="1" smtClean="0">
                <a:solidFill>
                  <a:srgbClr val="FF0000"/>
                </a:solidFill>
                <a:latin typeface="HP001" pitchFamily="34" charset="0"/>
              </a:rPr>
              <a:t>Viết đoạn văn giới thiệu một đồ vật.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2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0645"/>
            <a:ext cx="12192635" cy="1325880"/>
          </a:xfrm>
        </p:spPr>
        <p:txBody>
          <a:bodyPr>
            <a:normAutofit/>
          </a:bodyPr>
          <a:lstStyle/>
          <a:p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1. Nhìn tranh nói tên vật và nêu công dụng của chúng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30989" y="1145026"/>
            <a:ext cx="8936990" cy="412877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770255" y="1245235"/>
            <a:ext cx="3073400" cy="943610"/>
          </a:xfrm>
          <a:prstGeom prst="cloudCallout">
            <a:avLst>
              <a:gd name="adj1" fmla="val 131778"/>
              <a:gd name="adj2" fmla="val 2823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Bút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chì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dùng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vẽ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8956675" y="971550"/>
            <a:ext cx="2910840" cy="963295"/>
          </a:xfrm>
          <a:prstGeom prst="cloudCallout">
            <a:avLst>
              <a:gd name="adj1" fmla="val -55635"/>
              <a:gd name="adj2" fmla="val 2461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Thước dùng để kẻ.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9463405" y="3902710"/>
            <a:ext cx="2910840" cy="963295"/>
          </a:xfrm>
          <a:prstGeom prst="cloudCallout">
            <a:avLst>
              <a:gd name="adj1" fmla="val -91688"/>
              <a:gd name="adj2" fmla="val 298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Bút màu dùng để tô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770255" y="3851910"/>
            <a:ext cx="2910840" cy="963295"/>
          </a:xfrm>
          <a:prstGeom prst="cloudCallout">
            <a:avLst>
              <a:gd name="adj1" fmla="val 51505"/>
              <a:gd name="adj2" fmla="val 961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Ghế dùng để ngồi.</a:t>
            </a:r>
          </a:p>
        </p:txBody>
      </p:sp>
      <p:sp>
        <p:nvSpPr>
          <p:cNvPr id="9" name="Cloud Callout 4">
            <a:extLst>
              <a:ext uri="{FF2B5EF4-FFF2-40B4-BE49-F238E27FC236}">
                <a16:creationId xmlns:a16="http://schemas.microsoft.com/office/drawing/2014/main" xmlns="" id="{6E46012F-6885-41E0-B2AF-4BA8362D57FF}"/>
              </a:ext>
            </a:extLst>
          </p:cNvPr>
          <p:cNvSpPr/>
          <p:nvPr/>
        </p:nvSpPr>
        <p:spPr>
          <a:xfrm>
            <a:off x="4957527" y="5451033"/>
            <a:ext cx="3073400" cy="943610"/>
          </a:xfrm>
          <a:prstGeom prst="cloudCallout">
            <a:avLst>
              <a:gd name="adj1" fmla="val 17253"/>
              <a:gd name="adj2" fmla="val -1264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Bàn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dùng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ngồi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10" name="Cloud Callout 4">
            <a:extLst>
              <a:ext uri="{FF2B5EF4-FFF2-40B4-BE49-F238E27FC236}">
                <a16:creationId xmlns:a16="http://schemas.microsoft.com/office/drawing/2014/main" xmlns="" id="{6E46012F-6885-41E0-B2AF-4BA8362D57FF}"/>
              </a:ext>
            </a:extLst>
          </p:cNvPr>
          <p:cNvSpPr/>
          <p:nvPr/>
        </p:nvSpPr>
        <p:spPr>
          <a:xfrm>
            <a:off x="6099484" y="524095"/>
            <a:ext cx="3073400" cy="1442279"/>
          </a:xfrm>
          <a:prstGeom prst="cloudCallout">
            <a:avLst>
              <a:gd name="adj1" fmla="val 2173"/>
              <a:gd name="adj2" fmla="val 1532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Arial-Rounded" panose="020B0500000000000000" charset="0"/>
                <a:cs typeface="Arial-Rounded" panose="020B0500000000000000" charset="0"/>
              </a:rPr>
              <a:t>Cục tẩy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dùng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smtClean="0">
                <a:latin typeface="Arial-Rounded" panose="020B0500000000000000" charset="0"/>
                <a:cs typeface="Arial-Rounded" panose="020B0500000000000000" charset="0"/>
              </a:rPr>
              <a:t>bôi, xóa.</a:t>
            </a:r>
            <a:endParaRPr lang="en-US" sz="2400" dirty="0">
              <a:latin typeface="Arial-Rounded" panose="020B0500000000000000" charset="0"/>
              <a:cs typeface="Arial-Rounded" panose="020B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animBg="1"/>
      <p:bldP spid="9" grpId="1" animBg="1"/>
      <p:bldP spid="10" grpId="1" animBg="1"/>
      <p:bldP spid="10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3696" y="771525"/>
            <a:ext cx="9187180" cy="59340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D99076-4627-479E-B25F-7566B48986FB}"/>
              </a:ext>
            </a:extLst>
          </p:cNvPr>
          <p:cNvSpPr/>
          <p:nvPr/>
        </p:nvSpPr>
        <p:spPr>
          <a:xfrm>
            <a:off x="0" y="0"/>
            <a:ext cx="4402916" cy="871156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653403" y="1327759"/>
            <a:ext cx="11649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2924867401560_a3711258a7dc66194cc16671c7ae4e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758" y="0"/>
            <a:ext cx="10734805" cy="496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1114816" y="1277655"/>
            <a:ext cx="12526" cy="35949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127342" y="4872625"/>
            <a:ext cx="109352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7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2924867399019_f9d79dd66e077b376ebf62269319287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337" y="0"/>
            <a:ext cx="10121030" cy="414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1164921" y="200416"/>
            <a:ext cx="1" cy="39707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64922" y="4146115"/>
            <a:ext cx="10860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46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1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15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8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7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4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8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88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916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416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68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78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78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88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88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53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773518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 nào sau đây nêu đặc điểm:</a:t>
            </a:r>
            <a:endParaRPr lang="en-US" sz="24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091784" y="6145815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</a:t>
            </a:r>
            <a:r>
              <a:rPr lang="en-US" sz="2400" b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2400" b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là học sinh lớp 2.</a:t>
            </a:r>
            <a:endParaRPr lang="en-US" sz="24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</a:t>
            </a:r>
            <a:r>
              <a:rPr lang="en-US" sz="2400" b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2400" b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Mẹ em quét nhà.</a:t>
            </a:r>
            <a:endParaRPr lang="en-US" sz="24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</a:t>
            </a:r>
            <a:r>
              <a:rPr lang="en-US" sz="2400" b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Thầy giáo giảng bài.</a:t>
            </a:r>
            <a:endParaRPr lang="en-US" sz="24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</a:t>
            </a:r>
            <a:r>
              <a:rPr lang="en-US" sz="2400" b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2400" b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Anh trai </a:t>
            </a:r>
            <a:r>
              <a:rPr lang="en-US" sz="2400" b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</a:t>
            </a:r>
            <a:r>
              <a:rPr lang="en-US" sz="2400" b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rất hiền.</a:t>
            </a:r>
            <a:endParaRPr lang="en-US" sz="2400" b="1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endParaRPr lang="en-US" sz="24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3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18 0.03936 L 0.62214 0.35093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2400" b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“Cô giáo đang đọc bài”.  Thuộc mẫu câu:</a:t>
            </a:r>
            <a:endParaRPr lang="en-US" sz="24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3" y="6050477"/>
            <a:ext cx="8917779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</a:t>
            </a:r>
            <a:r>
              <a:rPr lang="en-US" sz="2400" b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2400" b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Ai…là gì?</a:t>
            </a:r>
            <a:endParaRPr lang="en-US" sz="24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</a:t>
            </a:r>
            <a:r>
              <a:rPr lang="en-US" sz="2400" b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2400" b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Ai…làm gì?</a:t>
            </a:r>
            <a:endParaRPr lang="en-US" sz="24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</a:t>
            </a:r>
            <a:r>
              <a:rPr lang="en-US" sz="2400" b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2400" b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Ai .. Như thế nào?</a:t>
            </a:r>
            <a:endParaRPr lang="en-US" sz="24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83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74 0.02197 L 0.24072 0.3878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7" y="182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7"/>
          <p:cNvSpPr txBox="1"/>
          <p:nvPr/>
        </p:nvSpPr>
        <p:spPr>
          <a:xfrm>
            <a:off x="1833536" y="785676"/>
            <a:ext cx="81647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1219200">
              <a:defRPr/>
            </a:pPr>
            <a:r>
              <a:rPr lang="en-US" altLang="zh-CN" sz="8000" spc="300" smtClean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rPr>
              <a:t>Mở </a:t>
            </a:r>
            <a:r>
              <a:rPr lang="en-US" altLang="zh-CN" sz="8000" spc="300" smtClean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rPr>
              <a:t>rộng vốn từ chỉ dụng cụ học tậ</a:t>
            </a:r>
            <a:endParaRPr lang="zh-CN" altLang="en-US" sz="8000" spc="300" dirty="0">
              <a:solidFill>
                <a:srgbClr val="FFFFFF"/>
              </a:solidFill>
              <a:latin typeface="Arial Rounded MT Bold" panose="020F0704030504030204" charset="0"/>
              <a:ea typeface="Microsoft YaHei" panose="020B0503020204020204" charset="-122"/>
              <a:cs typeface="Arial Rounded MT Bold" panose="020F070403050403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4476" y="2328601"/>
            <a:ext cx="8921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HP001" pitchFamily="34" charset="0"/>
              </a:rPr>
              <a:t>Mở rộng vốn từ chỉ đồ dùng học tập. </a:t>
            </a:r>
          </a:p>
          <a:p>
            <a:r>
              <a:rPr lang="en-US" sz="4000" b="1" smtClean="0">
                <a:solidFill>
                  <a:srgbClr val="FF0000"/>
                </a:solidFill>
                <a:latin typeface="HP001" pitchFamily="34" charset="0"/>
              </a:rPr>
              <a:t>Dấu chấm. Dấu chấm hỏi.</a:t>
            </a:r>
            <a:endParaRPr lang="en-US" sz="4000" b="1">
              <a:solidFill>
                <a:srgbClr val="FF0000"/>
              </a:solidFill>
              <a:latin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71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50" y="891540"/>
            <a:ext cx="9062085" cy="45573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157728-98A2-4EE3-9493-DDBA640A7AFD}"/>
              </a:ext>
            </a:extLst>
          </p:cNvPr>
          <p:cNvSpPr txBox="1"/>
          <p:nvPr/>
        </p:nvSpPr>
        <p:spPr>
          <a:xfrm>
            <a:off x="3712028" y="4093029"/>
            <a:ext cx="12736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B34AF7-4FD4-42F9-BE90-B900BDF45C53}"/>
              </a:ext>
            </a:extLst>
          </p:cNvPr>
          <p:cNvSpPr txBox="1"/>
          <p:nvPr/>
        </p:nvSpPr>
        <p:spPr>
          <a:xfrm>
            <a:off x="3385457" y="2939404"/>
            <a:ext cx="18396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9F9BF7-8A05-442E-8EBE-4CF23C6678AC}"/>
              </a:ext>
            </a:extLst>
          </p:cNvPr>
          <p:cNvSpPr txBox="1"/>
          <p:nvPr/>
        </p:nvSpPr>
        <p:spPr>
          <a:xfrm>
            <a:off x="8125278" y="4604658"/>
            <a:ext cx="11384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52C7BD-E577-4611-9F63-D5BE3C47A87B}"/>
              </a:ext>
            </a:extLst>
          </p:cNvPr>
          <p:cNvSpPr txBox="1"/>
          <p:nvPr/>
        </p:nvSpPr>
        <p:spPr>
          <a:xfrm>
            <a:off x="6801909" y="3625468"/>
            <a:ext cx="22796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2401386-5957-4CC0-8AE2-113FACBA9AA3}"/>
              </a:ext>
            </a:extLst>
          </p:cNvPr>
          <p:cNvSpPr txBox="1"/>
          <p:nvPr/>
        </p:nvSpPr>
        <p:spPr>
          <a:xfrm>
            <a:off x="6525078" y="2477739"/>
            <a:ext cx="11384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C39858-49FB-435F-86A8-A7DDDF1CFDDD}"/>
              </a:ext>
            </a:extLst>
          </p:cNvPr>
          <p:cNvSpPr txBox="1"/>
          <p:nvPr/>
        </p:nvSpPr>
        <p:spPr>
          <a:xfrm>
            <a:off x="9263743" y="2477739"/>
            <a:ext cx="7293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ADB8AE9-9F21-481D-B94A-9493D7311ED7}"/>
              </a:ext>
            </a:extLst>
          </p:cNvPr>
          <p:cNvSpPr txBox="1"/>
          <p:nvPr/>
        </p:nvSpPr>
        <p:spPr>
          <a:xfrm>
            <a:off x="5421086" y="3142032"/>
            <a:ext cx="6749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847D047-66A3-400F-A18C-B03EF31DB15D}"/>
              </a:ext>
            </a:extLst>
          </p:cNvPr>
          <p:cNvSpPr txBox="1"/>
          <p:nvPr/>
        </p:nvSpPr>
        <p:spPr>
          <a:xfrm>
            <a:off x="7943092" y="1566007"/>
            <a:ext cx="17560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855" y="1789430"/>
            <a:ext cx="11276602" cy="327914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386182" y="4183108"/>
            <a:ext cx="2568303" cy="537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đèn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học</a:t>
            </a:r>
            <a:endParaRPr lang="en-US" sz="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78141" y="4183108"/>
            <a:ext cx="4984659" cy="537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Đèn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dùng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chiếu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sáng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321</Words>
  <Application>Microsoft Office PowerPoint</Application>
  <PresentationFormat>Custom</PresentationFormat>
  <Paragraphs>63</Paragraphs>
  <Slides>16</Slides>
  <Notes>5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2_Office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Nhìn tranh nói tên vật và nêu công dụng của chúng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bich</cp:lastModifiedBy>
  <cp:revision>59</cp:revision>
  <dcterms:created xsi:type="dcterms:W3CDTF">2021-05-25T05:02:22Z</dcterms:created>
  <dcterms:modified xsi:type="dcterms:W3CDTF">2021-11-30T14:58:56Z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