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753" r:id="rId4"/>
    <p:sldId id="859" r:id="rId6"/>
    <p:sldId id="872" r:id="rId7"/>
    <p:sldId id="1038" r:id="rId8"/>
    <p:sldId id="1039" r:id="rId9"/>
    <p:sldId id="885" r:id="rId10"/>
    <p:sldId id="1040" r:id="rId11"/>
    <p:sldId id="898" r:id="rId12"/>
    <p:sldId id="911" r:id="rId13"/>
    <p:sldId id="924" r:id="rId14"/>
    <p:sldId id="937" r:id="rId15"/>
    <p:sldId id="963" r:id="rId16"/>
    <p:sldId id="1006" r:id="rId17"/>
    <p:sldId id="977" r:id="rId18"/>
    <p:sldId id="1031" r:id="rId19"/>
    <p:sldId id="655" r:id="rId20"/>
    <p:sldId id="519" r:id="rId21"/>
    <p:sldId id="804" r:id="rId22"/>
    <p:sldId id="1003" r:id="rId23"/>
    <p:sldId id="1004" r:id="rId24"/>
    <p:sldId id="10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CF42A-0727-415B-94D6-25961D2B834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99E09-C66A-45F6-8955-F14FC4A63DA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388" tIns="91388" rIns="91388" bIns="91388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97"/>
            <a:ext cx="4323608" cy="389695"/>
          </a:xfrm>
          <a:prstGeom prst="rect">
            <a:avLst/>
          </a:prstGeom>
        </p:spPr>
        <p:txBody>
          <a:bodyPr spcFirstLastPara="1" wrap="square" lIns="91388" tIns="91388" rIns="91388" bIns="91388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2" Type="http://schemas.openxmlformats.org/officeDocument/2006/relationships/theme" Target="../theme/theme2.xml"/><Relationship Id="rId21" Type="http://schemas.openxmlformats.org/officeDocument/2006/relationships/image" Target="../media/image1.jpeg"/><Relationship Id="rId20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audio" Target="../media/audio2.wav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audio2.wav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audio1.wav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audio" Target="../media/audio2.wav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audio1.wav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0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322" y="2756591"/>
            <a:ext cx="10441625" cy="101019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sym typeface="+mn-ea"/>
              </a:rPr>
              <a:t>CUỐN SÁCH CỦA EM </a:t>
            </a:r>
            <a:endParaRPr lang="en-US" altLang="vi-VN" sz="4400" b="1" dirty="0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/>
          <p:nvPr/>
        </p:nvSpPr>
        <p:spPr>
          <a:xfrm>
            <a:off x="431836" y="330380"/>
            <a:ext cx="11580495" cy="132588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376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096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16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l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Sắp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tin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9615" y="1912388"/>
            <a:ext cx="3148702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en-US" sz="3100" dirty="0" err="1"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3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00" dirty="0" err="1">
                <a:latin typeface="Times New Roman" panose="02020603050405020304" charset="0"/>
                <a:cs typeface="Times New Roman" panose="02020603050405020304" charset="0"/>
              </a:rPr>
              <a:t>giả</a:t>
            </a:r>
            <a:endParaRPr lang="en-US" sz="31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0133" y="3209689"/>
            <a:ext cx="3158184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en-US" sz="31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3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00" dirty="0" err="1">
                <a:latin typeface="Times New Roman" panose="02020603050405020304" charset="0"/>
                <a:cs typeface="Times New Roman" panose="02020603050405020304" charset="0"/>
              </a:rPr>
              <a:t>lục</a:t>
            </a:r>
            <a:endParaRPr lang="en-US" sz="31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83374" y="1912389"/>
            <a:ext cx="3322122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>
                <a:latin typeface="Times New Roman" panose="02020603050405020304" charset="0"/>
                <a:cs typeface="Times New Roman" panose="02020603050405020304" charset="0"/>
              </a:rPr>
              <a:t>c. Tên sách</a:t>
            </a:r>
            <a:endParaRPr lang="en-US" sz="31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83374" y="3165657"/>
            <a:ext cx="3311963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Times New Roman" panose="02020603050405020304" charset="0"/>
                <a:cs typeface="Times New Roman" panose="02020603050405020304" charset="0"/>
              </a:rPr>
              <a:t>d. </a:t>
            </a:r>
            <a:r>
              <a:rPr lang="en-US" sz="31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00" dirty="0" err="1"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3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00" dirty="0" err="1">
                <a:latin typeface="Times New Roman" panose="02020603050405020304" charset="0"/>
                <a:cs typeface="Times New Roman" panose="02020603050405020304" charset="0"/>
              </a:rPr>
              <a:t>bản</a:t>
            </a:r>
            <a:endParaRPr lang="en-US" sz="31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5" name="cashreg.wav"/>
          </p:stSnd>
        </p:sndAc>
      </p:transition>
    </mc:Choice>
    <mc:Fallback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-0.01482 L -0.00508 0.00231 C -0.00508 0.00995 -0.14003 0.01944 -0.24944 0.01944 L -0.49355 0.01944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4" y="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533e-05 4.62243e-05 L 1.28533e-05 0.0873148 C 1.28533e-05 0.126411 0.000127854 0.174583 0.000221188 0.174583 L 0.000429523 0.174583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5408 -0.01333 L -0.00505408 -0.0880059 C -0.00505408 -0.121461 -0.00493908 -0.162682 -0.00484575 -0.162682 L -0.00463741 -0.162682 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459 L 0.00208 -0.01759 C 0.00208 -0.01921 0.13963 -0.02084 0.25127 -0.02084 L 0.50071 -0.02084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2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 bldLvl="0" animBg="1"/>
      <p:bldP spid="19" grpId="1" bldLvl="0" animBg="1"/>
      <p:bldP spid="21" grpId="0" bldLvl="0" animBg="1"/>
      <p:bldP spid="21" grpId="1" bldLvl="0" animBg="1"/>
      <p:bldP spid="22" grpId="0" bldLvl="0" animBg="1"/>
      <p:bldP spid="22" grpId="1" bldLvl="0" animBg="1"/>
      <p:bldP spid="23" grpId="0" bldLvl="0" animBg="1"/>
      <p:bldP spid="23" grpId="1" animBg="1"/>
      <p:bldP spid="23" grpId="2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Content Placeholder 5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839" y="157650"/>
            <a:ext cx="10641740" cy="40720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270" y="4445876"/>
            <a:ext cx="926465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Đ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ước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2064" y="5276214"/>
            <a:ext cx="1009122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25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ashreg.wav"/>
          </p:stSnd>
        </p:sndAc>
      </p:transition>
    </mc:Choice>
    <mc:Fallback>
      <p:transition spd="slow">
        <p:checker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481" y="1112699"/>
            <a:ext cx="5492476" cy="13208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Nghe - 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  <p:sp>
        <p:nvSpPr>
          <p:cNvPr id="2" name="TextBox 15"/>
          <p:cNvSpPr txBox="1"/>
          <p:nvPr/>
        </p:nvSpPr>
        <p:spPr>
          <a:xfrm>
            <a:off x="1348105" y="3427095"/>
            <a:ext cx="9385300" cy="13208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Khi trang sách mở ra  .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690812" y="1583089"/>
            <a:ext cx="4866323" cy="1813560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Trang sách còn có lửa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Mà giấy chẳng cháy đâu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Trang sách có ao sâu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Mà giấy không hề ướt</a:t>
            </a:r>
            <a:endParaRPr lang="en-US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2474601" y="3923064"/>
            <a:ext cx="5297905" cy="1813560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Trang sách không nói được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Sao em nghe điều gì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Dạt dào như sóng vỗ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Một chân trời đang đi.</a:t>
            </a:r>
            <a:endParaRPr lang="en-US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</p:txBody>
      </p:sp>
      <p:sp>
        <p:nvSpPr>
          <p:cNvPr id="6" name="Rectangle: Rounded Corners 2"/>
          <p:cNvSpPr/>
          <p:nvPr/>
        </p:nvSpPr>
        <p:spPr>
          <a:xfrm>
            <a:off x="1945103" y="5736651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Đoạn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văn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cần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3043525" y="50488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338512" y="1592128"/>
            <a:ext cx="4866323" cy="1813560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>
              <a:defRPr/>
            </a:pPr>
            <a:r>
              <a:rPr lang="vi-VN" sz="2800" b="1" dirty="0">
                <a:solidFill>
                  <a:srgbClr val="FF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T</a:t>
            </a: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rang sách còn có lửa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algn="just">
              <a:defRPr/>
            </a:pPr>
            <a:r>
              <a:rPr lang="vi-VN" sz="2800" b="1" dirty="0">
                <a:solidFill>
                  <a:srgbClr val="FF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M</a:t>
            </a: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à giấy chẳng cháy đâu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algn="just">
              <a:defRPr/>
            </a:pPr>
            <a:r>
              <a:rPr lang="vi-VN" sz="2800" b="1" dirty="0">
                <a:solidFill>
                  <a:srgbClr val="FF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T</a:t>
            </a: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rang sách có ao sâu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algn="just">
              <a:defRPr/>
            </a:pPr>
            <a:r>
              <a:rPr lang="vi-VN" sz="2800" b="1" dirty="0">
                <a:solidFill>
                  <a:srgbClr val="FF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M</a:t>
            </a: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à giấy không hề ướt</a:t>
            </a:r>
            <a:endParaRPr lang="en-US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3122936" y="3966393"/>
            <a:ext cx="5297905" cy="1813560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>
              <a:defRPr/>
            </a:pPr>
            <a:r>
              <a:rPr lang="vi-VN" sz="2800" b="1" dirty="0">
                <a:solidFill>
                  <a:srgbClr val="FF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T</a:t>
            </a: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rang sách không nói được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algn="just">
              <a:defRPr/>
            </a:pPr>
            <a:r>
              <a:rPr lang="vi-VN" sz="2800" b="1" dirty="0">
                <a:solidFill>
                  <a:srgbClr val="FF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S</a:t>
            </a: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ao em nghe điều gì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algn="just">
              <a:defRPr/>
            </a:pPr>
            <a:r>
              <a:rPr lang="vi-VN" sz="2800" b="1" dirty="0">
                <a:solidFill>
                  <a:srgbClr val="FF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D</a:t>
            </a: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ạt dào như sóng vỗ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algn="just">
              <a:defRPr/>
            </a:pPr>
            <a:r>
              <a:rPr lang="vi-VN" sz="2800" b="1" dirty="0">
                <a:solidFill>
                  <a:srgbClr val="FF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M</a:t>
            </a: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ột chân trời đang đi.</a:t>
            </a:r>
            <a:endParaRPr lang="en-US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3338165" y="533460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8" name="Rectangle: Rounded Corners 2"/>
          <p:cNvSpPr/>
          <p:nvPr/>
        </p:nvSpPr>
        <p:spPr>
          <a:xfrm>
            <a:off x="1544418" y="5779831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đứng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đầu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cần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hoa</a:t>
            </a:r>
            <a:endParaRPr lang="en-US" sz="2800" b="1" dirty="0" err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690812" y="1583089"/>
            <a:ext cx="4866323" cy="1813560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Trang sách còn có lửa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Mà giấy chẳng cháy đâu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Trang sách có ao sâu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Mà giấy không hề ướt</a:t>
            </a:r>
            <a:endParaRPr lang="en-US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2474601" y="3923064"/>
            <a:ext cx="5297905" cy="1813560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Trang sách không nói được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Sao em nghe điều gì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Dạt dào như sóng vỗ</a:t>
            </a:r>
            <a:endParaRPr lang="vi-VN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Một chân trời đang đi.</a:t>
            </a:r>
            <a:endParaRPr lang="en-US" sz="2800" b="1" dirty="0">
              <a:solidFill>
                <a:srgbClr val="000000"/>
              </a:solidFill>
              <a:latin typeface="HP001 5 hàng" panose="020B0603050302020204" pitchFamily="34" charset="0"/>
              <a:cs typeface="HP001 4 hang 1 ô ly" panose="020B0603050302020204" charset="0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3043525" y="50488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18535" y="2482850"/>
            <a:ext cx="643890" cy="1460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53735" y="3369945"/>
            <a:ext cx="584835" cy="82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74595" y="5182235"/>
            <a:ext cx="1188085" cy="10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15585" y="2468245"/>
            <a:ext cx="643890" cy="1460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362325" y="5726430"/>
            <a:ext cx="1188085" cy="10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1738" y="863870"/>
            <a:ext cx="882047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ba 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 16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11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2021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02002" y="1858679"/>
            <a:ext cx="259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7028" y="2081359"/>
            <a:ext cx="2520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Tiếng Việt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6607" y="671497"/>
            <a:ext cx="0" cy="50666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00500" y="2708275"/>
            <a:ext cx="4924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Cuốn sách của em 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37562" y="3738279"/>
            <a:ext cx="259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9"/>
          <p:cNvSpPr txBox="1"/>
          <p:nvPr/>
        </p:nvSpPr>
        <p:spPr>
          <a:xfrm>
            <a:off x="4000198" y="3914604"/>
            <a:ext cx="2520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Tiếng Việt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4001135" y="4552950"/>
            <a:ext cx="587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Khi trang sách mở ra  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01367" y="5617879"/>
            <a:ext cx="259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02405" y="807720"/>
            <a:ext cx="7917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Nghe - viết : Khi trang sách mở ra  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6607" y="671497"/>
            <a:ext cx="0" cy="50666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4548" y="1388506"/>
            <a:ext cx="128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800" b="1" dirty="0">
                <a:solidFill>
                  <a:prstClr val="white"/>
                </a:solidFill>
                <a:latin typeface="HP001 5 hàng" panose="020B0603050302020204" pitchFamily="34" charset="0"/>
              </a:rPr>
              <a:t>.....lỗi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 flipV="1">
            <a:off x="727075" y="1884045"/>
            <a:ext cx="1678940" cy="27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58390" y="1946275"/>
            <a:ext cx="28575" cy="3608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21"/>
          <p:cNvSpPr txBox="1"/>
          <p:nvPr/>
        </p:nvSpPr>
        <p:spPr>
          <a:xfrm>
            <a:off x="3126740" y="1388745"/>
            <a:ext cx="477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Trang sách còn có lửa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3126740" y="2046605"/>
            <a:ext cx="5485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Mà giấy chẳng cháy đâu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2949575" y="2666365"/>
            <a:ext cx="5662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Trang sách có ao sâu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3013075" y="3286125"/>
            <a:ext cx="4998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Mà giấy không hề ướt .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21"/>
          <p:cNvSpPr txBox="1"/>
          <p:nvPr/>
        </p:nvSpPr>
        <p:spPr>
          <a:xfrm>
            <a:off x="3013075" y="4581525"/>
            <a:ext cx="7084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Trang sách không nói được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3013075" y="5183505"/>
            <a:ext cx="4998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Sao em nghe điều gì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/>
      <p:bldP spid="17" grpId="1"/>
      <p:bldP spid="6" grpId="0"/>
      <p:bldP spid="6" grpId="1"/>
      <p:bldP spid="8" grpId="0"/>
      <p:bldP spid="8" grpId="1"/>
      <p:bldP spid="9" grpId="0"/>
      <p:bldP spid="9" grpId="1"/>
      <p:bldP spid="11" grpId="0"/>
      <p:bldP spid="11" grpId="1"/>
      <p:bldP spid="4" grpId="0"/>
      <p:bldP spid="4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26607" y="671497"/>
            <a:ext cx="0" cy="50666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348230" y="671195"/>
            <a:ext cx="10160" cy="18840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21"/>
          <p:cNvSpPr txBox="1"/>
          <p:nvPr/>
        </p:nvSpPr>
        <p:spPr>
          <a:xfrm>
            <a:off x="3013075" y="751205"/>
            <a:ext cx="477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Dạt dào như sóng vỗ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3126740" y="1463675"/>
            <a:ext cx="5485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Một chân trời đang đi 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48230" y="2555240"/>
            <a:ext cx="9843135" cy="15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86;p36"/>
          <p:cNvGrpSpPr/>
          <p:nvPr/>
        </p:nvGrpSpPr>
        <p:grpSpPr>
          <a:xfrm rot="-10790939">
            <a:off x="1743076" y="242903"/>
            <a:ext cx="9862508" cy="1798123"/>
            <a:chOff x="1881479" y="1597500"/>
            <a:chExt cx="1106346" cy="402847"/>
          </a:xfrm>
        </p:grpSpPr>
        <p:sp>
          <p:nvSpPr>
            <p:cNvPr id="8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76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10" name="Google Shape;792;p36"/>
          <p:cNvSpPr txBox="1"/>
          <p:nvPr/>
        </p:nvSpPr>
        <p:spPr>
          <a:xfrm>
            <a:off x="3186709" y="277486"/>
            <a:ext cx="7800184" cy="1502269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31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6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6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3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130">
              <a:buFont typeface="Arial" panose="020B0604020202020204" pitchFamily="34" charset="0"/>
              <a:buNone/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giả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endParaRPr lang="vi-VN" sz="4000" b="1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62140" y="572923"/>
            <a:ext cx="1235133" cy="1206833"/>
            <a:chOff x="1187619" y="2049661"/>
            <a:chExt cx="1235133" cy="1206833"/>
          </a:xfrm>
        </p:grpSpPr>
        <p:sp>
          <p:nvSpPr>
            <p:cNvPr id="12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TextBox 12"/>
            <p:cNvSpPr txBox="1"/>
            <p:nvPr/>
          </p:nvSpPr>
          <p:spPr>
            <a:xfrm>
              <a:off x="1488094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sz="4800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sz="4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4" name="Picture 13" descr="A picture containing diagra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16" y="2144973"/>
            <a:ext cx="8280665" cy="445165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729128" y="2350979"/>
            <a:ext cx="2272112" cy="67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9144000" cy="51328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>
            <a:fillRect/>
          </a:stretch>
        </p:blipFill>
        <p:spPr bwMode="auto">
          <a:xfrm>
            <a:off x="0" y="146165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3"/>
          <p:cNvSpPr txBox="1"/>
          <p:nvPr/>
        </p:nvSpPr>
        <p:spPr>
          <a:xfrm>
            <a:off x="3170597" y="239397"/>
            <a:ext cx="5325745" cy="70548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760" y="1090119"/>
            <a:ext cx="11206480" cy="5676265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khoảng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giữa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đựng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Qua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giả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giả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phía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bản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bản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phía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dưới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Phần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đều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lục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chính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trí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lục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thường 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đặt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ngay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đặt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đừng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quên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này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nhé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                              (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Huy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59458" cy="6611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a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hoặc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b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0" y="385730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3765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hoặc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thay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ô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40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5125" y="1403809"/>
            <a:ext cx="11350056" cy="415494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Dao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mài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mới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sắc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mới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nên</a:t>
            </a:r>
            <a:endParaRPr lang="en-US" sz="44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Hay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sang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hay 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vi-VN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Lật từng trang, từng trang</a:t>
            </a:r>
            <a:endParaRPr lang="vi-VN" sz="44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Giấy trắng sờ mát rượi</a:t>
            </a:r>
            <a:endParaRPr lang="en-US" sz="44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  T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hơm tho mùi giấy mới</a:t>
            </a:r>
            <a:endParaRPr lang="vi-VN" sz="44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Nắn nót bàn tay xinh.</a:t>
            </a:r>
            <a:endParaRPr lang="en-US" sz="44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2724" y="1585884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28133" y="2245922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0523" y="2904653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1485" y="4908155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7310" y="4930457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267" y="98475"/>
            <a:ext cx="9724321" cy="5724686"/>
          </a:xfrm>
          <a:prstGeom prst="rect">
            <a:avLst/>
          </a:prstGeom>
        </p:spPr>
      </p:pic>
      <p:sp>
        <p:nvSpPr>
          <p:cNvPr id="12" name="Rectangle: Rounded Corners 5"/>
          <p:cNvSpPr/>
          <p:nvPr/>
        </p:nvSpPr>
        <p:spPr>
          <a:xfrm>
            <a:off x="3724788" y="1439602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gắn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bó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,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cố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gắng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,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gắng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sức</a:t>
            </a:r>
            <a:endParaRPr lang="en-US" sz="3600" dirty="0"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  <p:sp>
        <p:nvSpPr>
          <p:cNvPr id="13" name="Rectangle: Rounded Corners 10"/>
          <p:cNvSpPr/>
          <p:nvPr/>
        </p:nvSpPr>
        <p:spPr>
          <a:xfrm>
            <a:off x="3724788" y="260038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Ánh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nắng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,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uốn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nắn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,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nắn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nót</a:t>
            </a:r>
            <a:endParaRPr lang="en-US" sz="3600" dirty="0"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3724788" y="368567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Vần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thơ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,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vầng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trăng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,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vầng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trán</a:t>
            </a:r>
            <a:endParaRPr lang="en-US" sz="3600" dirty="0"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  <p:sp>
        <p:nvSpPr>
          <p:cNvPr id="15" name="Rectangle: Rounded Corners 18"/>
          <p:cNvSpPr/>
          <p:nvPr/>
        </p:nvSpPr>
        <p:spPr>
          <a:xfrm>
            <a:off x="3724788" y="4875947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Vân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gỗ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,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vâng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lời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,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vân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tay</a:t>
            </a:r>
            <a:endParaRPr lang="en-US" sz="3600" dirty="0"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2209952" y="220724"/>
            <a:ext cx="7064693" cy="615440"/>
          </a:xfrm>
          <a:prstGeom prst="rect">
            <a:avLst/>
          </a:prstGeom>
        </p:spPr>
        <p:txBody>
          <a:bodyPr spcFirstLastPara="1" wrap="square" lIns="121852" tIns="121852" rIns="121852" bIns="121852" anchor="b" anchorCtr="0">
            <a:noAutofit/>
          </a:bodyPr>
          <a:lstStyle/>
          <a:p>
            <a:pPr marL="0" indent="0"/>
            <a:r>
              <a:rPr lang="en-GB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CUỐN SÁCH CỦA EM </a:t>
            </a:r>
            <a:endParaRPr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760" y="1090097"/>
            <a:ext cx="11206480" cy="133882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khoảng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giữa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đựng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 Qua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" y="1072655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760" y="2386475"/>
            <a:ext cx="11206480" cy="923328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giả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giả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phía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160" y="2386473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" y="3338163"/>
            <a:ext cx="11206480" cy="923328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Nơi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đời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bản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bản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phía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dưới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459" y="3369695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835" y="4398339"/>
            <a:ext cx="11206480" cy="2169823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Phần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đều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lục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chính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trí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lục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đặt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ngay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đặt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cuối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mới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đừng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quên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này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nhé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                              (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Huy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8668" y="4508679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86056"/>
            <a:ext cx="12192000" cy="6664009"/>
            <a:chOff x="0" y="0"/>
            <a:chExt cx="9144000" cy="513286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>
            <a:fillRect/>
          </a:stretch>
        </p:blipFill>
        <p:spPr bwMode="auto">
          <a:xfrm>
            <a:off x="0" y="146154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/>
      <p:bldP spid="8" grpId="0" bldLvl="0" animBg="1"/>
      <p:bldP spid="9" grpId="0"/>
      <p:bldP spid="10" grpId="0" bldLvl="0" animBg="1"/>
      <p:bldP spid="11" grpId="0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62770" y="498545"/>
            <a:ext cx="5379031" cy="861771"/>
          </a:xfrm>
          <a:prstGeom prst="rect">
            <a:avLst/>
          </a:prstGeom>
          <a:noFill/>
        </p:spPr>
        <p:txBody>
          <a:bodyPr wrap="none" lIns="121869" tIns="60934" rIns="121869" bIns="60934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012" y="1740408"/>
            <a:ext cx="10813637" cy="1477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69" tIns="60934" rIns="121869" bIns="60934">
            <a:spAutoFit/>
          </a:bodyPr>
          <a:lstStyle/>
          <a:p>
            <a:r>
              <a:rPr lang="en-US" sz="3700" dirty="0">
                <a:solidFill>
                  <a:srgbClr val="0418AC"/>
                </a:solidFill>
              </a:rPr>
              <a:t>  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khoảng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giữa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đựng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4400" dirty="0" err="1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4400" dirty="0">
                <a:solidFill>
                  <a:srgbClr val="0418AC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4400" dirty="0">
              <a:solidFill>
                <a:srgbClr val="0418A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998870" y="182313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786497" y="257597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077408" y="2479067"/>
            <a:ext cx="200965" cy="610772"/>
            <a:chOff x="7491613" y="1711779"/>
            <a:chExt cx="150724" cy="458079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7491613" y="1711779"/>
              <a:ext cx="100483" cy="45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541854" y="1711779"/>
              <a:ext cx="100483" cy="45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>
            <a:off x="6029035" y="251679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5" name="cashreg.wav"/>
          </p:stSnd>
        </p:sndAc>
      </p:transition>
    </mc:Choice>
    <mc:Fallback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2209952" y="220724"/>
            <a:ext cx="7064693" cy="615440"/>
          </a:xfrm>
          <a:prstGeom prst="rect">
            <a:avLst/>
          </a:prstGeom>
        </p:spPr>
        <p:txBody>
          <a:bodyPr spcFirstLastPara="1" wrap="square" lIns="121852" tIns="121852" rIns="121852" bIns="121852" anchor="b" anchorCtr="0">
            <a:noAutofit/>
          </a:bodyPr>
          <a:lstStyle/>
          <a:p>
            <a:pPr marL="0" indent="0"/>
            <a:r>
              <a:rPr lang="en-GB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CUỐN SÁCH CỦA EM </a:t>
            </a:r>
            <a:endParaRPr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760" y="1090097"/>
            <a:ext cx="11206480" cy="133882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khoảng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giữa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đựng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 Qua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" y="1072655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760" y="2386475"/>
            <a:ext cx="11206480" cy="923328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giả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giả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phía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160" y="2386473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" y="3338163"/>
            <a:ext cx="11206480" cy="923328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Nơi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đời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bản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bản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phía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dưới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459" y="3369695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835" y="4398339"/>
            <a:ext cx="11206480" cy="2169823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Phần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đều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lục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chính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trí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lục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đặt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ngay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đặt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cuối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mới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đừng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quên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này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nhé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                              (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Huy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8668" y="4508679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86056"/>
            <a:ext cx="12192000" cy="6664009"/>
            <a:chOff x="0" y="0"/>
            <a:chExt cx="9144000" cy="513286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>
            <a:fillRect/>
          </a:stretch>
        </p:blipFill>
        <p:spPr bwMode="auto">
          <a:xfrm>
            <a:off x="0" y="146154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/>
      <p:bldP spid="8" grpId="0" bldLvl="0" animBg="1"/>
      <p:bldP spid="9" grpId="0"/>
      <p:bldP spid="10" grpId="0" bldLvl="0" animBg="1"/>
      <p:bldP spid="11" grpId="0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79733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371975" y="1233170"/>
            <a:ext cx="3563620" cy="8591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Giải nghĩa</a:t>
            </a:r>
            <a:endParaRPr lang="en-US" sz="480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8930" y="2567305"/>
            <a:ext cx="9187180" cy="122809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nl-NL" sz="3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ục lục</a:t>
            </a:r>
            <a:r>
              <a:rPr lang="nl-NL" sz="3600" dirty="0" smtClean="0">
                <a:latin typeface="Times New Roman" panose="02020603050405020304" charset="0"/>
                <a:cs typeface="Times New Roman" panose="02020603050405020304" charset="0"/>
              </a:rPr>
              <a:t>: phần ghi tên các bài, các truyện theo số trang trong sách 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9650" y="4062438"/>
            <a:ext cx="613529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nl-NL" sz="3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ác giả</a:t>
            </a:r>
            <a:r>
              <a:rPr lang="nl-NL" sz="3600" dirty="0" smtClean="0">
                <a:latin typeface="Times New Roman" panose="02020603050405020304" charset="0"/>
                <a:cs typeface="Times New Roman" panose="02020603050405020304" charset="0"/>
              </a:rPr>
              <a:t>: người làm ra tác phẩm 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6855" y="5206483"/>
            <a:ext cx="6721219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nl-NL" sz="3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hà xuất bản</a:t>
            </a:r>
            <a:r>
              <a:rPr lang="nl-NL" sz="3600" dirty="0" smtClean="0">
                <a:latin typeface="Times New Roman" panose="02020603050405020304" charset="0"/>
                <a:cs typeface="Times New Roman" panose="02020603050405020304" charset="0"/>
              </a:rPr>
              <a:t>: nơi cuốn sách ra đời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hammer.wav"/>
          </p:stSnd>
        </p:sndAc>
      </p:transition>
    </mc:Choice>
    <mc:Fallback>
      <p:transition spd="slow">
        <p:dissolve/>
        <p:sndAc>
          <p:stSnd>
            <p:snd r:embed="rId1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9144000" cy="51328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>
            <a:fillRect/>
          </a:stretch>
        </p:blipFill>
        <p:spPr bwMode="auto">
          <a:xfrm>
            <a:off x="0" y="146165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3"/>
          <p:cNvSpPr txBox="1"/>
          <p:nvPr/>
        </p:nvSpPr>
        <p:spPr>
          <a:xfrm>
            <a:off x="3170597" y="239397"/>
            <a:ext cx="5325745" cy="70548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760" y="1090119"/>
            <a:ext cx="11206480" cy="56630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khoảng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giữa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đựng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Qua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giả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giả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phía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bản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bản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phía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dưới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Phần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đều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lục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chính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trí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lục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đặt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ngay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bìa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đặt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đừng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quên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này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nhé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                              (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Huy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194273" y="366888"/>
            <a:ext cx="11063857" cy="692493"/>
          </a:xfrm>
          <a:prstGeom prst="rect">
            <a:avLst/>
          </a:prstGeom>
          <a:noFill/>
        </p:spPr>
        <p:txBody>
          <a:bodyPr wrap="none" lIns="121869" tIns="60934" rIns="121869" bIns="60934" rtlCol="0">
            <a:spAutoFit/>
          </a:bodyPr>
          <a:lstStyle/>
          <a:p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3700" b="1" dirty="0" err="1"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b="1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b="1" dirty="0" err="1"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700" b="1" dirty="0" err="1">
                <a:latin typeface="Times New Roman" panose="02020603050405020304" charset="0"/>
                <a:cs typeface="Times New Roman" panose="02020603050405020304" charset="0"/>
              </a:rPr>
              <a:t>cột</a:t>
            </a: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 A </a:t>
            </a:r>
            <a:r>
              <a:rPr lang="en-US" sz="3700" b="1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b="1" dirty="0" err="1">
                <a:latin typeface="Times New Roman" panose="02020603050405020304" charset="0"/>
                <a:cs typeface="Times New Roman" panose="02020603050405020304" charset="0"/>
              </a:rPr>
              <a:t>nội</a:t>
            </a: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 dung </a:t>
            </a:r>
            <a:r>
              <a:rPr lang="en-US" sz="3700" b="1" dirty="0" err="1"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b="1" dirty="0" err="1"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700" b="1" dirty="0" err="1">
                <a:latin typeface="Times New Roman" panose="02020603050405020304" charset="0"/>
                <a:cs typeface="Times New Roman" panose="02020603050405020304" charset="0"/>
              </a:rPr>
              <a:t>cột</a:t>
            </a: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 B</a:t>
            </a:r>
            <a:endParaRPr lang="en-US" sz="37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887" y="180827"/>
            <a:ext cx="1101452" cy="1078751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671065" y="1277001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A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14100" y="12402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B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2041" y="2081051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72041" y="3337047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giả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2041" y="4530003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bản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72041" y="5628363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lục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3323" y="2112583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cuốn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đời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23323" y="3337071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đựng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23323" y="4514261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báo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23323" y="5644153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chính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trí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090049" y="2569785"/>
            <a:ext cx="2333297" cy="13873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157579" y="3692551"/>
            <a:ext cx="2265744" cy="143124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12" idx="1"/>
          </p:cNvCxnSpPr>
          <p:nvPr/>
        </p:nvCxnSpPr>
        <p:spPr>
          <a:xfrm flipV="1">
            <a:off x="3090049" y="2569785"/>
            <a:ext cx="2333297" cy="2417419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090049" y="5864775"/>
            <a:ext cx="2333297" cy="53602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  <p:sndAc>
          <p:stSnd>
            <p:snd r:embed="rId5" name="wind.wav"/>
          </p:stSnd>
        </p:sndAc>
      </p:transition>
    </mc:Choice>
    <mc:Fallback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798545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oogle Shape;378;p32"/>
          <p:cNvGrpSpPr/>
          <p:nvPr/>
        </p:nvGrpSpPr>
        <p:grpSpPr>
          <a:xfrm>
            <a:off x="2154208" y="100894"/>
            <a:ext cx="6887969" cy="1669729"/>
            <a:chOff x="589295" y="2199196"/>
            <a:chExt cx="2577800" cy="446948"/>
          </a:xfrm>
        </p:grpSpPr>
        <p:sp>
          <p:nvSpPr>
            <p:cNvPr id="19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Google Shape;786;p36"/>
          <p:cNvGrpSpPr/>
          <p:nvPr/>
        </p:nvGrpSpPr>
        <p:grpSpPr>
          <a:xfrm rot="-10790939">
            <a:off x="1490155" y="2084298"/>
            <a:ext cx="9662377" cy="1564701"/>
            <a:chOff x="1881479" y="1597500"/>
            <a:chExt cx="1106346" cy="402847"/>
          </a:xfrm>
        </p:grpSpPr>
        <p:sp>
          <p:nvSpPr>
            <p:cNvPr id="23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76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25" name="Google Shape;792;p36"/>
          <p:cNvSpPr txBox="1"/>
          <p:nvPr/>
        </p:nvSpPr>
        <p:spPr>
          <a:xfrm>
            <a:off x="2708392" y="2350604"/>
            <a:ext cx="7696849" cy="761349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31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6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6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3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Qua tên sách, em có thể biết được điều gì?</a:t>
            </a:r>
            <a:endParaRPr lang="vi-VN" b="1" dirty="0" smtClean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Google Shape;386;p32"/>
          <p:cNvSpPr txBox="1"/>
          <p:nvPr/>
        </p:nvSpPr>
        <p:spPr>
          <a:xfrm>
            <a:off x="2062968" y="20701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2" tIns="121852" rIns="121852" bIns="1218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defTabSz="913765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TRẢ LỜI CÂU HỎI</a:t>
            </a:r>
            <a:endParaRPr lang="en-US" sz="3200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10432" y="2261075"/>
            <a:ext cx="1235133" cy="1206833"/>
            <a:chOff x="1187619" y="2049661"/>
            <a:chExt cx="1235133" cy="1206833"/>
          </a:xfrm>
        </p:grpSpPr>
        <p:sp>
          <p:nvSpPr>
            <p:cNvPr id="2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TextBox 28"/>
            <p:cNvSpPr txBox="1"/>
            <p:nvPr/>
          </p:nvSpPr>
          <p:spPr>
            <a:xfrm>
              <a:off x="1488095" y="2237578"/>
              <a:ext cx="70862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sz="4800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sz="4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0" name="Rectangle: Rounded Corners 1"/>
          <p:cNvSpPr/>
          <p:nvPr/>
        </p:nvSpPr>
        <p:spPr>
          <a:xfrm>
            <a:off x="804052" y="4153012"/>
            <a:ext cx="10862442" cy="1038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Qua tên sách, em có thể</a:t>
            </a:r>
            <a:r>
              <a:rPr lang="en-US" altLang="vi-VN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biết được sách viết về điều gì .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701972" y="374320"/>
            <a:ext cx="1635115" cy="1078751"/>
            <a:chOff x="2210284" y="3447251"/>
            <a:chExt cx="826089" cy="809063"/>
          </a:xfrm>
        </p:grpSpPr>
        <p:sp>
          <p:nvSpPr>
            <p:cNvPr id="32" name="Oval 3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tags/tag1.xml><?xml version="1.0" encoding="utf-8"?>
<p:tagLst xmlns:p="http://schemas.openxmlformats.org/presentationml/2006/main">
  <p:tag name="TIMING" val="|0.8|2.3|2"/>
</p:tagLst>
</file>

<file path=ppt/tags/tag2.xml><?xml version="1.0" encoding="utf-8"?>
<p:tagLst xmlns:p="http://schemas.openxmlformats.org/presentationml/2006/main">
  <p:tag name="TIMING" val="|0.8|2.3|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5186</Words>
  <Application>WPS Presentation</Application>
  <PresentationFormat>Widescreen</PresentationFormat>
  <Paragraphs>217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Arial</vt:lpstr>
      <vt:lpstr>SimSun</vt:lpstr>
      <vt:lpstr>Wingdings</vt:lpstr>
      <vt:lpstr>Calibri</vt:lpstr>
      <vt:lpstr>ITC Avant Garde Std Bk</vt:lpstr>
      <vt:lpstr>Century Gothic</vt:lpstr>
      <vt:lpstr>Montserrat Medium</vt:lpstr>
      <vt:lpstr>Segoe Print</vt:lpstr>
      <vt:lpstr>Nunito</vt:lpstr>
      <vt:lpstr>Montserrat</vt:lpstr>
      <vt:lpstr>Just Another Hand</vt:lpstr>
      <vt:lpstr>Times New Roman</vt:lpstr>
      <vt:lpstr>Arial</vt:lpstr>
      <vt:lpstr>Calibri</vt:lpstr>
      <vt:lpstr>Microsoft YaHei</vt:lpstr>
      <vt:lpstr>Arial Unicode MS</vt:lpstr>
      <vt:lpstr>Arial-Rounded</vt:lpstr>
      <vt:lpstr>VNI 27 Bendigo</vt:lpstr>
      <vt:lpstr>HP001 5 hàng</vt:lpstr>
      <vt:lpstr>HP001 4 hang 1 ô ly</vt:lpstr>
      <vt:lpstr>HP001 4 hàng</vt:lpstr>
      <vt:lpstr>HP001 4H</vt:lpstr>
      <vt:lpstr>1_Office Theme</vt:lpstr>
      <vt:lpstr>2_Office Theme</vt:lpstr>
      <vt:lpstr>CUỐN SÁCH CỦA EM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 Chọn a hoặc b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</dc:title>
  <dc:creator/>
  <cp:lastModifiedBy>admin</cp:lastModifiedBy>
  <cp:revision>195</cp:revision>
  <dcterms:created xsi:type="dcterms:W3CDTF">2020-10-01T15:34:00Z</dcterms:created>
  <dcterms:modified xsi:type="dcterms:W3CDTF">2021-11-15T23:36:20Z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1033-11.2.0.10351</vt:lpwstr>
  </property>
  <property fmtid="{D5CDD505-2E9C-101B-9397-08002B2CF9AE}" pid="3" name="ICV">
    <vt:lpwstr>83C538ACAE2D477FB4C218B00B2B3D45</vt:lpwstr>
  </property>
</Properties>
</file>