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0" r:id="rId1"/>
    <p:sldMasterId id="2147483736" r:id="rId2"/>
  </p:sldMasterIdLst>
  <p:notesMasterIdLst>
    <p:notesMasterId r:id="rId12"/>
  </p:notesMasterIdLst>
  <p:sldIdLst>
    <p:sldId id="285" r:id="rId3"/>
    <p:sldId id="297" r:id="rId4"/>
    <p:sldId id="298" r:id="rId5"/>
    <p:sldId id="286" r:id="rId6"/>
    <p:sldId id="287" r:id="rId7"/>
    <p:sldId id="291" r:id="rId8"/>
    <p:sldId id="288" r:id="rId9"/>
    <p:sldId id="294" r:id="rId10"/>
    <p:sldId id="29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p:scale>
          <a:sx n="74" d="100"/>
          <a:sy n="74" d="100"/>
        </p:scale>
        <p:origin x="-540" y="1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01/12/2021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264359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4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pPr/>
              <a:t>01/12/2021</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458500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2"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 y="4610952"/>
            <a:ext cx="12192014" cy="2247075"/>
          </a:xfrm>
          <a:prstGeom prst="rect">
            <a:avLst/>
          </a:prstGeom>
        </p:spPr>
      </p:pic>
    </p:spTree>
    <p:extLst>
      <p:ext uri="{BB962C8B-B14F-4D97-AF65-F5344CB8AC3E}">
        <p14:creationId xmlns:p14="http://schemas.microsoft.com/office/powerpoint/2010/main" val="49753230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7"/>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01/12/2021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5.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01/12/2021</a:t>
            </a:fld>
            <a:endParaRPr lang="en-US"/>
          </a:p>
        </p:txBody>
      </p:sp>
      <p:sp>
        <p:nvSpPr>
          <p:cNvPr id="5" name="Footer Placeholder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48" r:id="rId14"/>
    <p:sldLayoutId id="214748374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0174" y="1907266"/>
            <a:ext cx="4146997" cy="646331"/>
          </a:xfrm>
          <a:prstGeom prst="rect">
            <a:avLst/>
          </a:prstGeom>
          <a:noFill/>
        </p:spPr>
        <p:txBody>
          <a:bodyPr wrap="square" rtlCol="0">
            <a:spAutoFit/>
          </a:bodyPr>
          <a:lstStyle/>
          <a:p>
            <a:r>
              <a:rPr lang="en-US" sz="3600" b="1" smtClean="0">
                <a:latin typeface="HP001" pitchFamily="34" charset="0"/>
              </a:rPr>
              <a:t>Tiếng Việt</a:t>
            </a:r>
            <a:endParaRPr lang="en-US" sz="3600" b="1">
              <a:latin typeface="HP001" pitchFamily="34" charset="0"/>
            </a:endParaRPr>
          </a:p>
        </p:txBody>
      </p:sp>
      <p:sp>
        <p:nvSpPr>
          <p:cNvPr id="5" name="TextBox 4"/>
          <p:cNvSpPr txBox="1"/>
          <p:nvPr/>
        </p:nvSpPr>
        <p:spPr>
          <a:xfrm>
            <a:off x="1026014" y="732696"/>
            <a:ext cx="8388442" cy="646331"/>
          </a:xfrm>
          <a:prstGeom prst="rect">
            <a:avLst/>
          </a:prstGeom>
          <a:noFill/>
        </p:spPr>
        <p:txBody>
          <a:bodyPr wrap="square" rtlCol="0">
            <a:spAutoFit/>
          </a:bodyPr>
          <a:lstStyle/>
          <a:p>
            <a:r>
              <a:rPr lang="en-US" sz="3600" b="1" smtClean="0">
                <a:latin typeface="HP001" pitchFamily="34" charset="0"/>
              </a:rPr>
              <a:t>Thứ năm ngày 25 tháng 11 năm 2021</a:t>
            </a:r>
            <a:endParaRPr lang="en-US" sz="3600" b="1">
              <a:latin typeface="HP001" pitchFamily="34" charset="0"/>
            </a:endParaRPr>
          </a:p>
        </p:txBody>
      </p:sp>
      <p:cxnSp>
        <p:nvCxnSpPr>
          <p:cNvPr id="7" name="Straight Connector 6"/>
          <p:cNvCxnSpPr/>
          <p:nvPr/>
        </p:nvCxnSpPr>
        <p:spPr>
          <a:xfrm>
            <a:off x="3773510" y="1519707"/>
            <a:ext cx="2150772" cy="12879"/>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7202" y="2553597"/>
            <a:ext cx="9710670" cy="1200329"/>
          </a:xfrm>
          <a:prstGeom prst="rect">
            <a:avLst/>
          </a:prstGeom>
          <a:noFill/>
        </p:spPr>
        <p:txBody>
          <a:bodyPr wrap="square" rtlCol="0">
            <a:spAutoFit/>
          </a:bodyPr>
          <a:lstStyle/>
          <a:p>
            <a:r>
              <a:rPr lang="en-US" sz="3600" b="1" smtClean="0">
                <a:solidFill>
                  <a:srgbClr val="FF0000"/>
                </a:solidFill>
                <a:latin typeface="HP001" pitchFamily="34" charset="0"/>
                <a:cs typeface="Times New Roman" pitchFamily="18" charset="0"/>
              </a:rPr>
              <a:t>Mở rộng vốn từ về tình cảm bạn bè.</a:t>
            </a:r>
          </a:p>
          <a:p>
            <a:r>
              <a:rPr lang="en-US" sz="3600" b="1" smtClean="0">
                <a:solidFill>
                  <a:srgbClr val="FF0000"/>
                </a:solidFill>
                <a:latin typeface="HP001" pitchFamily="34" charset="0"/>
                <a:cs typeface="Times New Roman" pitchFamily="18" charset="0"/>
              </a:rPr>
              <a:t>Dấu chấm, dấu chấm hỏi, dấu chấm than.</a:t>
            </a:r>
            <a:endParaRPr lang="en-US" sz="3600" b="1">
              <a:solidFill>
                <a:srgbClr val="FF0000"/>
              </a:solidFill>
              <a:latin typeface="HP001"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9" y="3953842"/>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316" rIns="68594" bIns="34316" rtlCol="0" anchor="ctr"/>
          <a:lstStyle/>
          <a:p>
            <a:pPr algn="ctr" defTabSz="914434">
              <a:defRPr/>
            </a:pPr>
            <a:endParaRPr lang="zh-CN" altLang="en-US" sz="14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8"/>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94" tIns="34316" rIns="68594" bIns="34316" rtlCol="0" anchor="ctr"/>
          <a:lstStyle/>
          <a:p>
            <a:pPr algn="ctr" defTabSz="914434">
              <a:defRPr/>
            </a:pPr>
            <a:endParaRPr lang="zh-CN" altLang="en-US" sz="14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1" y="2879776"/>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316" rIns="68594" bIns="34316" rtlCol="0" anchor="ctr"/>
          <a:lstStyle/>
          <a:p>
            <a:pPr algn="ctr" defTabSz="914434">
              <a:defRPr/>
            </a:pPr>
            <a:endParaRPr lang="zh-CN" altLang="en-US" sz="14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20" y="491821"/>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7" y="3259316"/>
            <a:ext cx="1239356"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94" tIns="34316" rIns="68594" bIns="34316" rtlCol="0" anchor="ctr"/>
          <a:lstStyle/>
          <a:p>
            <a:pPr algn="ctr" defTabSz="914434">
              <a:defRPr/>
            </a:pPr>
            <a:endParaRPr lang="zh-CN" altLang="en-US" sz="14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5" y="810850"/>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316" rIns="68594" bIns="34316" rtlCol="0" anchor="ctr"/>
          <a:lstStyle/>
          <a:p>
            <a:pPr algn="ctr" defTabSz="914434">
              <a:defRPr/>
            </a:pPr>
            <a:endParaRPr lang="zh-CN" altLang="en-US" sz="14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1" y="1216689"/>
            <a:ext cx="538144"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316" rIns="68594" bIns="34316" rtlCol="0" anchor="ctr"/>
          <a:lstStyle/>
          <a:p>
            <a:pPr algn="ctr" defTabSz="914434">
              <a:defRPr/>
            </a:pPr>
            <a:endParaRPr lang="zh-CN" altLang="en-US" sz="14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082661" y="3006462"/>
            <a:ext cx="4468239" cy="1100354"/>
          </a:xfrm>
          <a:prstGeom prst="rect">
            <a:avLst/>
          </a:prstGeom>
          <a:noFill/>
        </p:spPr>
        <p:txBody>
          <a:bodyPr wrap="none" lIns="68594" tIns="34316" rIns="68594" bIns="34316">
            <a:spAutoFit/>
            <a:scene3d>
              <a:camera prst="orthographicFront"/>
              <a:lightRig rig="soft" dir="t">
                <a:rot lat="0" lon="0" rev="15600000"/>
              </a:lightRig>
            </a:scene3d>
            <a:sp3d extrusionH="57150" prstMaterial="softEdge">
              <a:bevelT w="25400" h="38100"/>
            </a:sp3d>
          </a:bodyPr>
          <a:lstStyle/>
          <a:p>
            <a:pPr algn="ctr" defTabSz="914434"/>
            <a:r>
              <a:rPr lang="en-US" sz="67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7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7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7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4" y="2728267"/>
            <a:ext cx="7818555"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601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4" y="347730"/>
            <a:ext cx="7302321" cy="646331"/>
          </a:xfrm>
          <a:prstGeom prst="rect">
            <a:avLst/>
          </a:prstGeom>
          <a:noFill/>
        </p:spPr>
        <p:txBody>
          <a:bodyPr wrap="square" rtlCol="0">
            <a:spAutoFit/>
          </a:bodyPr>
          <a:lstStyle/>
          <a:p>
            <a:r>
              <a:rPr lang="en-US" smtClean="0"/>
              <a:t> </a:t>
            </a:r>
            <a:r>
              <a:rPr lang="en-US" sz="3600" b="1" smtClean="0">
                <a:solidFill>
                  <a:srgbClr val="FF0000"/>
                </a:solidFill>
              </a:rPr>
              <a:t>HS NGHE BÀI THƠ : TÌNH BẠN</a:t>
            </a:r>
            <a:endParaRPr lang="en-US" sz="3600" b="1">
              <a:solidFill>
                <a:srgbClr val="FF0000"/>
              </a:solidFill>
            </a:endParaRPr>
          </a:p>
        </p:txBody>
      </p:sp>
      <p:sp>
        <p:nvSpPr>
          <p:cNvPr id="3" name="TextBox 2"/>
          <p:cNvSpPr txBox="1"/>
          <p:nvPr/>
        </p:nvSpPr>
        <p:spPr>
          <a:xfrm>
            <a:off x="1429555" y="1365161"/>
            <a:ext cx="8139448" cy="1077218"/>
          </a:xfrm>
          <a:prstGeom prst="rect">
            <a:avLst/>
          </a:prstGeom>
          <a:noFill/>
        </p:spPr>
        <p:txBody>
          <a:bodyPr wrap="square" rtlCol="0">
            <a:spAutoFit/>
          </a:bodyPr>
          <a:lstStyle/>
          <a:p>
            <a:r>
              <a:rPr lang="en-US" sz="3200" smtClean="0">
                <a:solidFill>
                  <a:srgbClr val="0070C0"/>
                </a:solidFill>
                <a:latin typeface="Times New Roman" pitchFamily="18" charset="0"/>
                <a:cs typeface="Times New Roman" pitchFamily="18" charset="0"/>
              </a:rPr>
              <a:t>Trong bài có những từ ngữ nào nói về tình cảm bạn bè?</a:t>
            </a:r>
            <a:endParaRPr lang="en-US" sz="3200">
              <a:solidFill>
                <a:srgbClr val="0070C0"/>
              </a:solidFill>
              <a:latin typeface="Times New Roman" pitchFamily="18" charset="0"/>
              <a:cs typeface="Times New Roman" pitchFamily="18" charset="0"/>
            </a:endParaRPr>
          </a:p>
        </p:txBody>
      </p:sp>
      <p:pic>
        <p:nvPicPr>
          <p:cNvPr id="4" name="Bài thơ Tình bạ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6856547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sz="half" idx="1"/>
          </p:nvPr>
        </p:nvPicPr>
        <p:blipFill>
          <a:blip r:embed="rId3"/>
          <a:stretch>
            <a:fillRect/>
          </a:stretch>
        </p:blipFill>
        <p:spPr>
          <a:xfrm>
            <a:off x="1203325" y="3567430"/>
            <a:ext cx="9584691" cy="2296160"/>
          </a:xfrm>
          <a:prstGeom prst="rect">
            <a:avLst/>
          </a:prstGeom>
        </p:spPr>
      </p:pic>
      <p:sp>
        <p:nvSpPr>
          <p:cNvPr id="5" name="Text Box 4"/>
          <p:cNvSpPr txBox="1"/>
          <p:nvPr/>
        </p:nvSpPr>
        <p:spPr>
          <a:xfrm>
            <a:off x="1747520" y="698510"/>
            <a:ext cx="8793480" cy="646331"/>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1. Tìm từ ngữ chỉ tình cảm bạn bè?</a:t>
            </a:r>
          </a:p>
        </p:txBody>
      </p:sp>
      <p:cxnSp>
        <p:nvCxnSpPr>
          <p:cNvPr id="12" name="Straight Arrow Connector 11"/>
          <p:cNvCxnSpPr/>
          <p:nvPr/>
        </p:nvCxnSpPr>
        <p:spPr>
          <a:xfrm flipV="1">
            <a:off x="5749292" y="4330712"/>
            <a:ext cx="476885" cy="35496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986287" y="4360545"/>
            <a:ext cx="2129791" cy="10960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463155" y="4380865"/>
            <a:ext cx="40640" cy="10655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79561" y="1493949"/>
            <a:ext cx="2253802" cy="523220"/>
          </a:xfrm>
          <a:prstGeom prst="rect">
            <a:avLst/>
          </a:prstGeom>
          <a:noFill/>
        </p:spPr>
        <p:txBody>
          <a:bodyPr wrap="square" rtlCol="0">
            <a:spAutoFit/>
          </a:bodyPr>
          <a:lstStyle/>
          <a:p>
            <a:r>
              <a:rPr lang="en-US" sz="2800" smtClean="0">
                <a:solidFill>
                  <a:srgbClr val="FF0000"/>
                </a:solidFill>
              </a:rPr>
              <a:t>M:</a:t>
            </a:r>
            <a:r>
              <a:rPr lang="en-US" sz="2800" smtClean="0"/>
              <a:t> quý mến</a:t>
            </a:r>
            <a:endParaRPr lang="en-US" sz="2800"/>
          </a:p>
        </p:txBody>
      </p:sp>
      <p:sp>
        <p:nvSpPr>
          <p:cNvPr id="3" name="TextBox 2"/>
          <p:cNvSpPr txBox="1"/>
          <p:nvPr/>
        </p:nvSpPr>
        <p:spPr>
          <a:xfrm>
            <a:off x="4206229" y="1493949"/>
            <a:ext cx="1957588" cy="523220"/>
          </a:xfrm>
          <a:prstGeom prst="rect">
            <a:avLst/>
          </a:prstGeom>
          <a:noFill/>
        </p:spPr>
        <p:txBody>
          <a:bodyPr wrap="square" rtlCol="0">
            <a:spAutoFit/>
          </a:bodyPr>
          <a:lstStyle/>
          <a:p>
            <a:r>
              <a:rPr lang="en-US" sz="2800" smtClean="0">
                <a:solidFill>
                  <a:srgbClr val="0070C0"/>
                </a:solidFill>
              </a:rPr>
              <a:t>, thân thiết</a:t>
            </a:r>
            <a:endParaRPr lang="en-US" sz="2800">
              <a:solidFill>
                <a:srgbClr val="0070C0"/>
              </a:solidFill>
            </a:endParaRPr>
          </a:p>
        </p:txBody>
      </p:sp>
      <p:sp>
        <p:nvSpPr>
          <p:cNvPr id="11" name="TextBox 10"/>
          <p:cNvSpPr txBox="1"/>
          <p:nvPr/>
        </p:nvSpPr>
        <p:spPr>
          <a:xfrm>
            <a:off x="2738039" y="2185774"/>
            <a:ext cx="1957588" cy="523220"/>
          </a:xfrm>
          <a:prstGeom prst="rect">
            <a:avLst/>
          </a:prstGeom>
          <a:noFill/>
        </p:spPr>
        <p:txBody>
          <a:bodyPr wrap="square" rtlCol="0">
            <a:spAutoFit/>
          </a:bodyPr>
          <a:lstStyle/>
          <a:p>
            <a:r>
              <a:rPr lang="en-US" sz="2800">
                <a:solidFill>
                  <a:srgbClr val="0070C0"/>
                </a:solidFill>
              </a:rPr>
              <a:t>k</a:t>
            </a:r>
            <a:r>
              <a:rPr lang="en-US" sz="2800" smtClean="0">
                <a:solidFill>
                  <a:srgbClr val="0070C0"/>
                </a:solidFill>
              </a:rPr>
              <a:t>eo sơn</a:t>
            </a:r>
            <a:endParaRPr lang="en-US" sz="2800">
              <a:solidFill>
                <a:srgbClr val="0070C0"/>
              </a:solidFill>
            </a:endParaRPr>
          </a:p>
        </p:txBody>
      </p:sp>
      <p:sp>
        <p:nvSpPr>
          <p:cNvPr id="15" name="TextBox 14"/>
          <p:cNvSpPr txBox="1"/>
          <p:nvPr/>
        </p:nvSpPr>
        <p:spPr>
          <a:xfrm>
            <a:off x="5987734" y="1490452"/>
            <a:ext cx="1957588" cy="523220"/>
          </a:xfrm>
          <a:prstGeom prst="rect">
            <a:avLst/>
          </a:prstGeom>
          <a:noFill/>
        </p:spPr>
        <p:txBody>
          <a:bodyPr wrap="square" rtlCol="0">
            <a:spAutoFit/>
          </a:bodyPr>
          <a:lstStyle/>
          <a:p>
            <a:r>
              <a:rPr lang="en-US" sz="2800" smtClean="0">
                <a:solidFill>
                  <a:srgbClr val="0070C0"/>
                </a:solidFill>
              </a:rPr>
              <a:t>, gắn bó</a:t>
            </a:r>
            <a:endParaRPr lang="en-US" sz="2800">
              <a:solidFill>
                <a:srgbClr val="0070C0"/>
              </a:solidFill>
            </a:endParaRPr>
          </a:p>
        </p:txBody>
      </p:sp>
      <p:sp>
        <p:nvSpPr>
          <p:cNvPr id="16" name="TextBox 15"/>
          <p:cNvSpPr txBox="1"/>
          <p:nvPr/>
        </p:nvSpPr>
        <p:spPr>
          <a:xfrm>
            <a:off x="3884258" y="2203358"/>
            <a:ext cx="1957588" cy="523220"/>
          </a:xfrm>
          <a:prstGeom prst="rect">
            <a:avLst/>
          </a:prstGeom>
          <a:noFill/>
        </p:spPr>
        <p:txBody>
          <a:bodyPr wrap="square" rtlCol="0">
            <a:spAutoFit/>
          </a:bodyPr>
          <a:lstStyle/>
          <a:p>
            <a:r>
              <a:rPr lang="en-US" sz="2800" smtClean="0">
                <a:solidFill>
                  <a:srgbClr val="0070C0"/>
                </a:solidFill>
              </a:rPr>
              <a:t> , đoàn kết</a:t>
            </a:r>
            <a:endParaRPr lang="en-US" sz="2800">
              <a:solidFill>
                <a:srgbClr val="0070C0"/>
              </a:solidFill>
            </a:endParaRPr>
          </a:p>
        </p:txBody>
      </p:sp>
      <p:sp>
        <p:nvSpPr>
          <p:cNvPr id="17" name="TextBox 16"/>
          <p:cNvSpPr txBox="1"/>
          <p:nvPr/>
        </p:nvSpPr>
        <p:spPr>
          <a:xfrm>
            <a:off x="7310612" y="1494087"/>
            <a:ext cx="1957588" cy="523220"/>
          </a:xfrm>
          <a:prstGeom prst="rect">
            <a:avLst/>
          </a:prstGeom>
          <a:noFill/>
        </p:spPr>
        <p:txBody>
          <a:bodyPr wrap="square" rtlCol="0">
            <a:spAutoFit/>
          </a:bodyPr>
          <a:lstStyle/>
          <a:p>
            <a:r>
              <a:rPr lang="en-US" sz="2800" smtClean="0">
                <a:solidFill>
                  <a:srgbClr val="0070C0"/>
                </a:solidFill>
              </a:rPr>
              <a:t>, chia sẻ</a:t>
            </a:r>
            <a:endParaRPr lang="en-US" sz="280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2" nodeType="click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1" nodeType="click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1+ppt_h/2"/>
                                          </p:val>
                                        </p:tav>
                                      </p:tavLst>
                                    </p:anim>
                                    <p:set>
                                      <p:cBhvr>
                                        <p:cTn id="55" dur="1" fill="hold">
                                          <p:stCondLst>
                                            <p:cond delay="499"/>
                                          </p:stCondLst>
                                        </p:cTn>
                                        <p:tgtEl>
                                          <p:spTgt spid="2"/>
                                        </p:tgtEl>
                                        <p:attrNameLst>
                                          <p:attrName>style.visibility</p:attrName>
                                        </p:attrNameLst>
                                      </p:cBhvr>
                                      <p:to>
                                        <p:strVal val="hidden"/>
                                      </p:to>
                                    </p:set>
                                  </p:childTnLst>
                                </p:cTn>
                              </p:par>
                              <p:par>
                                <p:cTn id="56" presetID="2" presetClass="exit" presetSubtype="4" fill="hold" grpId="1" nodeType="withEffect">
                                  <p:stCondLst>
                                    <p:cond delay="0"/>
                                  </p:stCondLst>
                                  <p:childTnLst>
                                    <p:anim calcmode="lin" valueType="num">
                                      <p:cBhvr additive="base">
                                        <p:cTn id="57" dur="500"/>
                                        <p:tgtEl>
                                          <p:spTgt spid="3"/>
                                        </p:tgtEl>
                                        <p:attrNameLst>
                                          <p:attrName>ppt_x</p:attrName>
                                        </p:attrNameLst>
                                      </p:cBhvr>
                                      <p:tavLst>
                                        <p:tav tm="0">
                                          <p:val>
                                            <p:strVal val="ppt_x"/>
                                          </p:val>
                                        </p:tav>
                                        <p:tav tm="100000">
                                          <p:val>
                                            <p:strVal val="ppt_x"/>
                                          </p:val>
                                        </p:tav>
                                      </p:tavLst>
                                    </p:anim>
                                    <p:anim calcmode="lin" valueType="num">
                                      <p:cBhvr additive="base">
                                        <p:cTn id="58" dur="500"/>
                                        <p:tgtEl>
                                          <p:spTgt spid="3"/>
                                        </p:tgtEl>
                                        <p:attrNameLst>
                                          <p:attrName>ppt_y</p:attrName>
                                        </p:attrNameLst>
                                      </p:cBhvr>
                                      <p:tavLst>
                                        <p:tav tm="0">
                                          <p:val>
                                            <p:strVal val="ppt_y"/>
                                          </p:val>
                                        </p:tav>
                                        <p:tav tm="100000">
                                          <p:val>
                                            <p:strVal val="1+ppt_h/2"/>
                                          </p:val>
                                        </p:tav>
                                      </p:tavLst>
                                    </p:anim>
                                    <p:set>
                                      <p:cBhvr>
                                        <p:cTn id="59" dur="1" fill="hold">
                                          <p:stCondLst>
                                            <p:cond delay="499"/>
                                          </p:stCondLst>
                                        </p:cTn>
                                        <p:tgtEl>
                                          <p:spTgt spid="3"/>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15"/>
                                        </p:tgtEl>
                                        <p:attrNameLst>
                                          <p:attrName>ppt_x</p:attrName>
                                        </p:attrNameLst>
                                      </p:cBhvr>
                                      <p:tavLst>
                                        <p:tav tm="0">
                                          <p:val>
                                            <p:strVal val="ppt_x"/>
                                          </p:val>
                                        </p:tav>
                                        <p:tav tm="100000">
                                          <p:val>
                                            <p:strVal val="ppt_x"/>
                                          </p:val>
                                        </p:tav>
                                      </p:tavLst>
                                    </p:anim>
                                    <p:anim calcmode="lin" valueType="num">
                                      <p:cBhvr additive="base">
                                        <p:cTn id="62" dur="500"/>
                                        <p:tgtEl>
                                          <p:spTgt spid="15"/>
                                        </p:tgtEl>
                                        <p:attrNameLst>
                                          <p:attrName>ppt_y</p:attrName>
                                        </p:attrNameLst>
                                      </p:cBhvr>
                                      <p:tavLst>
                                        <p:tav tm="0">
                                          <p:val>
                                            <p:strVal val="ppt_y"/>
                                          </p:val>
                                        </p:tav>
                                        <p:tav tm="100000">
                                          <p:val>
                                            <p:strVal val="1+ppt_h/2"/>
                                          </p:val>
                                        </p:tav>
                                      </p:tavLst>
                                    </p:anim>
                                    <p:set>
                                      <p:cBhvr>
                                        <p:cTn id="63" dur="1" fill="hold">
                                          <p:stCondLst>
                                            <p:cond delay="499"/>
                                          </p:stCondLst>
                                        </p:cTn>
                                        <p:tgtEl>
                                          <p:spTgt spid="15"/>
                                        </p:tgtEl>
                                        <p:attrNameLst>
                                          <p:attrName>style.visibility</p:attrName>
                                        </p:attrNameLst>
                                      </p:cBhvr>
                                      <p:to>
                                        <p:strVal val="hidden"/>
                                      </p:to>
                                    </p:set>
                                  </p:childTnLst>
                                </p:cTn>
                              </p:par>
                              <p:par>
                                <p:cTn id="64" presetID="2" presetClass="exit" presetSubtype="4" fill="hold" grpId="1" nodeType="withEffect">
                                  <p:stCondLst>
                                    <p:cond delay="0"/>
                                  </p:stCondLst>
                                  <p:childTnLst>
                                    <p:anim calcmode="lin" valueType="num">
                                      <p:cBhvr additive="base">
                                        <p:cTn id="65" dur="500"/>
                                        <p:tgtEl>
                                          <p:spTgt spid="17"/>
                                        </p:tgtEl>
                                        <p:attrNameLst>
                                          <p:attrName>ppt_x</p:attrName>
                                        </p:attrNameLst>
                                      </p:cBhvr>
                                      <p:tavLst>
                                        <p:tav tm="0">
                                          <p:val>
                                            <p:strVal val="ppt_x"/>
                                          </p:val>
                                        </p:tav>
                                        <p:tav tm="100000">
                                          <p:val>
                                            <p:strVal val="ppt_x"/>
                                          </p:val>
                                        </p:tav>
                                      </p:tavLst>
                                    </p:anim>
                                    <p:anim calcmode="lin" valueType="num">
                                      <p:cBhvr additive="base">
                                        <p:cTn id="66" dur="500"/>
                                        <p:tgtEl>
                                          <p:spTgt spid="17"/>
                                        </p:tgtEl>
                                        <p:attrNameLst>
                                          <p:attrName>ppt_y</p:attrName>
                                        </p:attrNameLst>
                                      </p:cBhvr>
                                      <p:tavLst>
                                        <p:tav tm="0">
                                          <p:val>
                                            <p:strVal val="ppt_y"/>
                                          </p:val>
                                        </p:tav>
                                        <p:tav tm="100000">
                                          <p:val>
                                            <p:strVal val="1+ppt_h/2"/>
                                          </p:val>
                                        </p:tav>
                                      </p:tavLst>
                                    </p:anim>
                                    <p:set>
                                      <p:cBhvr>
                                        <p:cTn id="67" dur="1" fill="hold">
                                          <p:stCondLst>
                                            <p:cond delay="499"/>
                                          </p:stCondLst>
                                        </p:cTn>
                                        <p:tgtEl>
                                          <p:spTgt spid="17"/>
                                        </p:tgtEl>
                                        <p:attrNameLst>
                                          <p:attrName>style.visibility</p:attrName>
                                        </p:attrNameLst>
                                      </p:cBhvr>
                                      <p:to>
                                        <p:strVal val="hidden"/>
                                      </p:to>
                                    </p:set>
                                  </p:childTnLst>
                                </p:cTn>
                              </p:par>
                              <p:par>
                                <p:cTn id="68" presetID="2" presetClass="exit" presetSubtype="4" fill="hold" grpId="1" nodeType="withEffect">
                                  <p:stCondLst>
                                    <p:cond delay="0"/>
                                  </p:stCondLst>
                                  <p:childTnLst>
                                    <p:anim calcmode="lin" valueType="num">
                                      <p:cBhvr additive="base">
                                        <p:cTn id="69" dur="500"/>
                                        <p:tgtEl>
                                          <p:spTgt spid="11"/>
                                        </p:tgtEl>
                                        <p:attrNameLst>
                                          <p:attrName>ppt_x</p:attrName>
                                        </p:attrNameLst>
                                      </p:cBhvr>
                                      <p:tavLst>
                                        <p:tav tm="0">
                                          <p:val>
                                            <p:strVal val="ppt_x"/>
                                          </p:val>
                                        </p:tav>
                                        <p:tav tm="100000">
                                          <p:val>
                                            <p:strVal val="ppt_x"/>
                                          </p:val>
                                        </p:tav>
                                      </p:tavLst>
                                    </p:anim>
                                    <p:anim calcmode="lin" valueType="num">
                                      <p:cBhvr additive="base">
                                        <p:cTn id="70" dur="500"/>
                                        <p:tgtEl>
                                          <p:spTgt spid="11"/>
                                        </p:tgtEl>
                                        <p:attrNameLst>
                                          <p:attrName>ppt_y</p:attrName>
                                        </p:attrNameLst>
                                      </p:cBhvr>
                                      <p:tavLst>
                                        <p:tav tm="0">
                                          <p:val>
                                            <p:strVal val="ppt_y"/>
                                          </p:val>
                                        </p:tav>
                                        <p:tav tm="100000">
                                          <p:val>
                                            <p:strVal val="1+ppt_h/2"/>
                                          </p:val>
                                        </p:tav>
                                      </p:tavLst>
                                    </p:anim>
                                    <p:set>
                                      <p:cBhvr>
                                        <p:cTn id="71" dur="1" fill="hold">
                                          <p:stCondLst>
                                            <p:cond delay="499"/>
                                          </p:stCondLst>
                                        </p:cTn>
                                        <p:tgtEl>
                                          <p:spTgt spid="11"/>
                                        </p:tgtEl>
                                        <p:attrNameLst>
                                          <p:attrName>style.visibility</p:attrName>
                                        </p:attrNameLst>
                                      </p:cBhvr>
                                      <p:to>
                                        <p:strVal val="hidden"/>
                                      </p:to>
                                    </p:set>
                                  </p:childTnLst>
                                </p:cTn>
                              </p:par>
                              <p:par>
                                <p:cTn id="72" presetID="2" presetClass="exit" presetSubtype="4" fill="hold" grpId="1" nodeType="withEffect">
                                  <p:stCondLst>
                                    <p:cond delay="0"/>
                                  </p:stCondLst>
                                  <p:childTnLst>
                                    <p:anim calcmode="lin" valueType="num">
                                      <p:cBhvr additive="base">
                                        <p:cTn id="73" dur="500"/>
                                        <p:tgtEl>
                                          <p:spTgt spid="16"/>
                                        </p:tgtEl>
                                        <p:attrNameLst>
                                          <p:attrName>ppt_x</p:attrName>
                                        </p:attrNameLst>
                                      </p:cBhvr>
                                      <p:tavLst>
                                        <p:tav tm="0">
                                          <p:val>
                                            <p:strVal val="ppt_x"/>
                                          </p:val>
                                        </p:tav>
                                        <p:tav tm="100000">
                                          <p:val>
                                            <p:strVal val="ppt_x"/>
                                          </p:val>
                                        </p:tav>
                                      </p:tavLst>
                                    </p:anim>
                                    <p:anim calcmode="lin" valueType="num">
                                      <p:cBhvr additive="base">
                                        <p:cTn id="74" dur="500"/>
                                        <p:tgtEl>
                                          <p:spTgt spid="16"/>
                                        </p:tgtEl>
                                        <p:attrNameLst>
                                          <p:attrName>ppt_y</p:attrName>
                                        </p:attrNameLst>
                                      </p:cBhvr>
                                      <p:tavLst>
                                        <p:tav tm="0">
                                          <p:val>
                                            <p:strVal val="ppt_y"/>
                                          </p:val>
                                        </p:tav>
                                        <p:tav tm="100000">
                                          <p:val>
                                            <p:strVal val="1+ppt_h/2"/>
                                          </p:val>
                                        </p:tav>
                                      </p:tavLst>
                                    </p:anim>
                                    <p:set>
                                      <p:cBhvr>
                                        <p:cTn id="75" dur="1" fill="hold">
                                          <p:stCondLst>
                                            <p:cond delay="499"/>
                                          </p:stCondLst>
                                        </p:cTn>
                                        <p:tgtEl>
                                          <p:spTgt spid="1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barn(inVertical)">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checkerboard(across)">
                                      <p:cBhvr>
                                        <p:cTn id="85" dur="5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barn(inVertical)">
                                      <p:cBhvr>
                                        <p:cTn id="90" dur="500"/>
                                        <p:tgtEl>
                                          <p:spTgt spid="13"/>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barn(inVertical)">
                                      <p:cBhvr>
                                        <p:cTn id="9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3" grpId="0"/>
      <p:bldP spid="3" grpId="1"/>
      <p:bldP spid="11" grpId="0"/>
      <p:bldP spid="11" grpId="1"/>
      <p:bldP spid="15" grpId="0"/>
      <p:bldP spid="15" grpId="1"/>
      <p:bldP spid="16" grpId="0"/>
      <p:bldP spid="16" grpId="1"/>
      <p:bldP spid="1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2" name="Content Placeholder 1"/>
          <p:cNvSpPr>
            <a:spLocks noGrp="1"/>
          </p:cNvSpPr>
          <p:nvPr>
            <p:ph sz="half" idx="1"/>
          </p:nvPr>
        </p:nvSpPr>
        <p:spPr/>
        <p:txBody>
          <a:bodyPr/>
          <a:lstStyle/>
          <a:p>
            <a:endParaRPr lang="en-US"/>
          </a:p>
        </p:txBody>
      </p:sp>
      <p:sp>
        <p:nvSpPr>
          <p:cNvPr id="14" name="Content Placeholder 13"/>
          <p:cNvSpPr>
            <a:spLocks noGrp="1"/>
          </p:cNvSpPr>
          <p:nvPr>
            <p:ph sz="half" idx="2"/>
          </p:nvPr>
        </p:nvSpPr>
        <p:spPr/>
        <p:txBody>
          <a:bodyPr/>
          <a:lstStyle/>
          <a:p>
            <a:endParaRPr lang="en-US"/>
          </a:p>
        </p:txBody>
      </p:sp>
      <p:sp>
        <p:nvSpPr>
          <p:cNvPr id="5" name="Text Box 4"/>
          <p:cNvSpPr txBox="1"/>
          <p:nvPr/>
        </p:nvSpPr>
        <p:spPr>
          <a:xfrm>
            <a:off x="1747520" y="698505"/>
            <a:ext cx="8793480" cy="1200329"/>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câu ở cột A phù hợp với ý ở cột B. Nói tên dấu câu đặt cuối mỗi câu.</a:t>
            </a:r>
          </a:p>
        </p:txBody>
      </p:sp>
      <p:pic>
        <p:nvPicPr>
          <p:cNvPr id="8" name="Picture 7"/>
          <p:cNvPicPr>
            <a:picLocks noChangeAspect="1"/>
          </p:cNvPicPr>
          <p:nvPr/>
        </p:nvPicPr>
        <p:blipFill>
          <a:blip r:embed="rId3"/>
          <a:stretch>
            <a:fillRect/>
          </a:stretch>
        </p:blipFill>
        <p:spPr>
          <a:xfrm>
            <a:off x="1673232" y="2152020"/>
            <a:ext cx="8845551" cy="3711575"/>
          </a:xfrm>
          <a:prstGeom prst="rect">
            <a:avLst/>
          </a:prstGeom>
        </p:spPr>
      </p:pic>
      <p:cxnSp>
        <p:nvCxnSpPr>
          <p:cNvPr id="10" name="Straight Arrow Connector 9"/>
          <p:cNvCxnSpPr/>
          <p:nvPr/>
        </p:nvCxnSpPr>
        <p:spPr>
          <a:xfrm>
            <a:off x="5800091" y="3133725"/>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59451" y="3113410"/>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9771" y="5385435"/>
            <a:ext cx="150114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1993" y="963528"/>
            <a:ext cx="4146997" cy="646331"/>
          </a:xfrm>
          <a:prstGeom prst="rect">
            <a:avLst/>
          </a:prstGeom>
          <a:noFill/>
        </p:spPr>
        <p:txBody>
          <a:bodyPr wrap="square" rtlCol="0">
            <a:spAutoFit/>
          </a:bodyPr>
          <a:lstStyle/>
          <a:p>
            <a:r>
              <a:rPr lang="en-US" sz="3600" b="1" smtClean="0">
                <a:latin typeface="HP001" pitchFamily="34" charset="0"/>
              </a:rPr>
              <a:t>Tiếng Việt</a:t>
            </a:r>
            <a:endParaRPr lang="en-US" sz="3600" b="1">
              <a:latin typeface="HP001" pitchFamily="34" charset="0"/>
            </a:endParaRPr>
          </a:p>
        </p:txBody>
      </p:sp>
      <p:sp>
        <p:nvSpPr>
          <p:cNvPr id="5" name="TextBox 4"/>
          <p:cNvSpPr txBox="1"/>
          <p:nvPr/>
        </p:nvSpPr>
        <p:spPr>
          <a:xfrm>
            <a:off x="1648496" y="1609859"/>
            <a:ext cx="8847786" cy="1077218"/>
          </a:xfrm>
          <a:prstGeom prst="rect">
            <a:avLst/>
          </a:prstGeom>
          <a:noFill/>
        </p:spPr>
        <p:txBody>
          <a:bodyPr wrap="square" rtlCol="0">
            <a:spAutoFit/>
          </a:bodyPr>
          <a:lstStyle/>
          <a:p>
            <a:r>
              <a:rPr lang="en-US" sz="3200" b="1" smtClean="0">
                <a:solidFill>
                  <a:srgbClr val="FF0000"/>
                </a:solidFill>
                <a:latin typeface="HP001" pitchFamily="34" charset="0"/>
                <a:cs typeface="Times New Roman" pitchFamily="18" charset="0"/>
              </a:rPr>
              <a:t>Viết đoạn văn kể về một hoạt động em tham gia cùng bạn.</a:t>
            </a:r>
            <a:endParaRPr lang="en-US" sz="3200" b="1">
              <a:solidFill>
                <a:srgbClr val="FF0000"/>
              </a:solidFill>
              <a:latin typeface="HP001" pitchFamily="34" charset="0"/>
              <a:cs typeface="Times New Roman" pitchFamily="18" charset="0"/>
            </a:endParaRPr>
          </a:p>
        </p:txBody>
      </p:sp>
    </p:spTree>
    <p:extLst>
      <p:ext uri="{BB962C8B-B14F-4D97-AF65-F5344CB8AC3E}">
        <p14:creationId xmlns:p14="http://schemas.microsoft.com/office/powerpoint/2010/main" val="1443604691"/>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sz="2400">
              <a:latin typeface="Arial-Rounded" panose="020B0500000000000000" pitchFamily="34" charset="0"/>
              <a:cs typeface="Arial-Rounded" panose="020B0500000000000000" pitchFamily="34" charset="0"/>
            </a:endParaRPr>
          </a:p>
        </p:txBody>
      </p:sp>
      <p:pic>
        <p:nvPicPr>
          <p:cNvPr id="5" name="Content Placeholder 4"/>
          <p:cNvPicPr>
            <a:picLocks noGrp="1" noChangeAspect="1"/>
          </p:cNvPicPr>
          <p:nvPr>
            <p:ph idx="1"/>
          </p:nvPr>
        </p:nvPicPr>
        <p:blipFill>
          <a:blip r:embed="rId3"/>
          <a:stretch>
            <a:fillRect/>
          </a:stretch>
        </p:blipFill>
        <p:spPr>
          <a:xfrm>
            <a:off x="1980843" y="2507644"/>
            <a:ext cx="8230314" cy="2987299"/>
          </a:xfrm>
          <a:prstGeom prst="rect">
            <a:avLst/>
          </a:prstGeom>
        </p:spPr>
      </p:pic>
      <p:pic>
        <p:nvPicPr>
          <p:cNvPr id="7" name="Picture 6"/>
          <p:cNvPicPr>
            <a:picLocks noChangeAspect="1"/>
          </p:cNvPicPr>
          <p:nvPr/>
        </p:nvPicPr>
        <p:blipFill>
          <a:blip r:embed="rId3"/>
          <a:stretch>
            <a:fillRect/>
          </a:stretch>
        </p:blipFill>
        <p:spPr>
          <a:xfrm>
            <a:off x="1256038" y="951230"/>
            <a:ext cx="9679305" cy="3615690"/>
          </a:xfrm>
          <a:prstGeom prst="rect">
            <a:avLst/>
          </a:prstGeom>
        </p:spPr>
      </p:pic>
      <p:sp>
        <p:nvSpPr>
          <p:cNvPr id="9" name="Rounded Rectangle 8"/>
          <p:cNvSpPr/>
          <p:nvPr/>
        </p:nvSpPr>
        <p:spPr>
          <a:xfrm>
            <a:off x="1742440" y="4684407"/>
            <a:ext cx="3347720" cy="1298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2 bạn nhỏ đang đi học, phía xa có 2 mẹ con dắt tay nhau</a:t>
            </a:r>
          </a:p>
        </p:txBody>
      </p:sp>
      <p:sp>
        <p:nvSpPr>
          <p:cNvPr id="10" name="Rounded Rectangle 9"/>
          <p:cNvSpPr/>
          <p:nvPr/>
        </p:nvSpPr>
        <p:spPr>
          <a:xfrm>
            <a:off x="5292733" y="4754880"/>
            <a:ext cx="2840991" cy="12280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3 bạn học sinh đang trao đổi bài</a:t>
            </a:r>
          </a:p>
        </p:txBody>
      </p:sp>
      <p:sp>
        <p:nvSpPr>
          <p:cNvPr id="11" name="Rounded Rectangle 10"/>
          <p:cNvSpPr/>
          <p:nvPr/>
        </p:nvSpPr>
        <p:spPr>
          <a:xfrm>
            <a:off x="8305173" y="4744720"/>
            <a:ext cx="2840991" cy="12382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các bạn học sinh đang chơi trên sân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1181" y="440055"/>
            <a:ext cx="9157971" cy="2589530"/>
          </a:xfrm>
          <a:prstGeom prst="rect">
            <a:avLst/>
          </a:prstGeom>
        </p:spPr>
      </p:pic>
      <p:sp>
        <p:nvSpPr>
          <p:cNvPr id="5" name="Rounded Rectangle 4"/>
          <p:cNvSpPr/>
          <p:nvPr/>
        </p:nvSpPr>
        <p:spPr>
          <a:xfrm>
            <a:off x="1564788" y="3056013"/>
            <a:ext cx="9852345" cy="287436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smtClean="0">
              <a:latin typeface="Arial-Rounded" panose="020B0500000000000000" pitchFamily="34" charset="0"/>
              <a:cs typeface="Arial-Rounded" panose="020B0500000000000000" pitchFamily="34" charset="0"/>
            </a:endParaRPr>
          </a:p>
          <a:p>
            <a:pPr algn="just"/>
            <a:r>
              <a:rPr lang="en-US" sz="2400" smtClean="0">
                <a:solidFill>
                  <a:schemeClr val="tx1"/>
                </a:solidFill>
                <a:latin typeface="Arial-Rounded" panose="020B0500000000000000" pitchFamily="34" charset="0"/>
                <a:cs typeface="Arial-Rounded" panose="020B0500000000000000" pitchFamily="34" charset="0"/>
              </a:rPr>
              <a:t>                                    </a:t>
            </a:r>
            <a:r>
              <a:rPr lang="en-US" sz="2400" b="1" smtClean="0">
                <a:solidFill>
                  <a:schemeClr val="tx1"/>
                </a:solidFill>
                <a:latin typeface="HP001" pitchFamily="34" charset="0"/>
                <a:cs typeface="Arial-Rounded" panose="020B0500000000000000" pitchFamily="34" charset="0"/>
              </a:rPr>
              <a:t>Bài làm:</a:t>
            </a:r>
            <a:endParaRPr lang="en-US" sz="2400" b="1">
              <a:solidFill>
                <a:schemeClr val="tx1"/>
              </a:solidFill>
              <a:latin typeface="HP001" pitchFamily="34" charset="0"/>
              <a:cs typeface="Arial-Rounded" panose="020B0500000000000000" pitchFamily="34" charset="0"/>
            </a:endParaRPr>
          </a:p>
          <a:p>
            <a:pPr algn="just"/>
            <a:r>
              <a:rPr lang="en-US" sz="2400" b="1" smtClean="0">
                <a:solidFill>
                  <a:schemeClr val="tx1"/>
                </a:solidFill>
                <a:latin typeface="HP001" pitchFamily="34" charset="0"/>
                <a:cs typeface="Arial-Rounded" panose="020B0500000000000000" pitchFamily="34" charset="0"/>
              </a:rPr>
              <a:t>     Cứ </a:t>
            </a:r>
            <a:r>
              <a:rPr lang="en-US" sz="2400" b="1">
                <a:solidFill>
                  <a:schemeClr val="tx1"/>
                </a:solidFill>
                <a:latin typeface="HP001" pitchFamily="34" charset="0"/>
                <a:cs typeface="Arial-Rounded" panose="020B0500000000000000" pitchFamily="34" charset="0"/>
              </a:rPr>
              <a:t>vào giờ ra chơi là nhóm lớp em sẽ xuống sân trường chơi nhảy dây. Nhóm của em chơi thường có năm đến mười bạn, chia ra làm hai nhóm. Một nhóm sẽ đảm nhận nhiệm vụ quất dây. Một nhóm sẽ nhảy dây. Khi sợi dây thừng được quất lên sẽ tạo thành một vòng cung, các bạn sẽ lần lượt vào nhảy. Em rất vui khi chơi nhảy dây cùng các bạn.</a:t>
            </a:r>
          </a:p>
        </p:txBody>
      </p:sp>
      <p:cxnSp>
        <p:nvCxnSpPr>
          <p:cNvPr id="6" name="Straight Connector 5"/>
          <p:cNvCxnSpPr/>
          <p:nvPr/>
        </p:nvCxnSpPr>
        <p:spPr>
          <a:xfrm>
            <a:off x="1648497" y="3567460"/>
            <a:ext cx="0" cy="2717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00013" y="6168980"/>
            <a:ext cx="10148550" cy="1159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0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grpSp>
        <p:nvGrpSpPr>
          <p:cNvPr id="14" name="Group 13">
            <a:extLst>
              <a:ext uri="{FF2B5EF4-FFF2-40B4-BE49-F238E27FC236}">
                <a16:creationId xmlns=""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33474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252</Words>
  <Application>Microsoft Office PowerPoint</Application>
  <PresentationFormat>Custom</PresentationFormat>
  <Paragraphs>26</Paragraphs>
  <Slides>9</Slides>
  <Notes>2</Notes>
  <HiddenSlides>0</HiddenSlides>
  <MMClips>1</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bich</cp:lastModifiedBy>
  <cp:revision>31</cp:revision>
  <dcterms:created xsi:type="dcterms:W3CDTF">2021-05-26T07:40:58Z</dcterms:created>
  <dcterms:modified xsi:type="dcterms:W3CDTF">2021-12-01T04:22:05Z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